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4"/>
  </p:notesMasterIdLst>
  <p:handoutMasterIdLst>
    <p:handoutMasterId r:id="rId35"/>
  </p:handoutMasterIdLst>
  <p:sldIdLst>
    <p:sldId id="258" r:id="rId5"/>
    <p:sldId id="311" r:id="rId6"/>
    <p:sldId id="273" r:id="rId7"/>
    <p:sldId id="320" r:id="rId8"/>
    <p:sldId id="363" r:id="rId9"/>
    <p:sldId id="340" r:id="rId10"/>
    <p:sldId id="351" r:id="rId11"/>
    <p:sldId id="365" r:id="rId12"/>
    <p:sldId id="352" r:id="rId13"/>
    <p:sldId id="353" r:id="rId14"/>
    <p:sldId id="343" r:id="rId15"/>
    <p:sldId id="346" r:id="rId16"/>
    <p:sldId id="355" r:id="rId17"/>
    <p:sldId id="366" r:id="rId18"/>
    <p:sldId id="354" r:id="rId19"/>
    <p:sldId id="344" r:id="rId20"/>
    <p:sldId id="347" r:id="rId21"/>
    <p:sldId id="356" r:id="rId22"/>
    <p:sldId id="358" r:id="rId23"/>
    <p:sldId id="357" r:id="rId24"/>
    <p:sldId id="345" r:id="rId25"/>
    <p:sldId id="362" r:id="rId26"/>
    <p:sldId id="367" r:id="rId27"/>
    <p:sldId id="342" r:id="rId28"/>
    <p:sldId id="349" r:id="rId29"/>
    <p:sldId id="361" r:id="rId30"/>
    <p:sldId id="359" r:id="rId31"/>
    <p:sldId id="360" r:id="rId32"/>
    <p:sldId id="339" r:id="rId33"/>
  </p:sldIdLst>
  <p:sldSz cx="12192000" cy="6858000"/>
  <p:notesSz cx="9144000" cy="6858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zan Chen" initials="TC" lastIdx="1" clrIdx="0">
    <p:extLst>
      <p:ext uri="{19B8F6BF-5375-455C-9EA6-DF929625EA0E}">
        <p15:presenceInfo xmlns:p15="http://schemas.microsoft.com/office/powerpoint/2012/main" userId="4eeffd712c4baa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339966"/>
    <a:srgbClr val="BDFAFF"/>
    <a:srgbClr val="BDD6FF"/>
    <a:srgbClr val="C4D6A0"/>
    <a:srgbClr val="E89918"/>
    <a:srgbClr val="F9C499"/>
    <a:srgbClr val="B7DDE8"/>
    <a:srgbClr val="FF7C80"/>
    <a:srgbClr val="CEE7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06799F8-075E-4A3A-A7F6-7FBC6576F1A4}" styleName="主题样式 2 - 个性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个性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3" autoAdjust="0"/>
    <p:restoredTop sz="90363" autoAdjust="0"/>
  </p:normalViewPr>
  <p:slideViewPr>
    <p:cSldViewPr snapToGrid="0" snapToObjects="1">
      <p:cViewPr varScale="1">
        <p:scale>
          <a:sx n="69" d="100"/>
          <a:sy n="69" d="100"/>
        </p:scale>
        <p:origin x="369" y="45"/>
      </p:cViewPr>
      <p:guideLst>
        <p:guide orient="horz" pos="958"/>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49" d="100"/>
        <a:sy n="149" d="100"/>
      </p:scale>
      <p:origin x="0" y="-31770"/>
    </p:cViewPr>
  </p:sorterViewPr>
  <p:notesViewPr>
    <p:cSldViewPr snapToGrid="0" snapToObjects="1">
      <p:cViewPr varScale="1">
        <p:scale>
          <a:sx n="108" d="100"/>
          <a:sy n="108" d="100"/>
        </p:scale>
        <p:origin x="17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7B5320-0450-4A1E-A360-E5891B87260F}"/>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7141C78-51C5-48D7-A012-73F26BE0CA1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54AB7612-775A-407D-B3CA-96BCDEF041C7}" type="datetimeFigureOut">
              <a:rPr lang="zh-CN" altLang="en-US" smtClean="0"/>
              <a:t>2024/11/5</a:t>
            </a:fld>
            <a:endParaRPr lang="zh-CN" altLang="en-US"/>
          </a:p>
        </p:txBody>
      </p:sp>
      <p:sp>
        <p:nvSpPr>
          <p:cNvPr id="4" name="页脚占位符 3">
            <a:extLst>
              <a:ext uri="{FF2B5EF4-FFF2-40B4-BE49-F238E27FC236}">
                <a16:creationId xmlns:a16="http://schemas.microsoft.com/office/drawing/2014/main" id="{B2E41566-F7BC-4CCC-936C-490526DFCD9F}"/>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8F55AE7-695C-4B12-A6AD-1FF9F38FFC88}"/>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6F0B7A01-109C-43B6-BFB6-6AE260045A99}" type="slidenum">
              <a:rPr lang="zh-CN" altLang="en-US" smtClean="0"/>
              <a:t>‹#›</a:t>
            </a:fld>
            <a:endParaRPr lang="zh-CN" altLang="en-US"/>
          </a:p>
        </p:txBody>
      </p:sp>
    </p:spTree>
    <p:extLst>
      <p:ext uri="{BB962C8B-B14F-4D97-AF65-F5344CB8AC3E}">
        <p14:creationId xmlns:p14="http://schemas.microsoft.com/office/powerpoint/2010/main" val="1519410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CD7CE4F-55EC-46C0-A1F9-6BD8F4BE0E6B}"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8ABDA6A-29CD-4D28-B6EA-E8D4FFDF6043}" type="slidenum">
              <a:rPr lang="zh-CN" altLang="en-US" smtClean="0"/>
              <a:t>‹#›</a:t>
            </a:fld>
            <a:endParaRPr lang="zh-CN" altLang="en-US"/>
          </a:p>
        </p:txBody>
      </p:sp>
    </p:spTree>
    <p:extLst>
      <p:ext uri="{BB962C8B-B14F-4D97-AF65-F5344CB8AC3E}">
        <p14:creationId xmlns:p14="http://schemas.microsoft.com/office/powerpoint/2010/main" val="2901064037"/>
      </p:ext>
    </p:extLst>
  </p:cSld>
  <p:clrMap bg1="lt1" tx1="dk1" bg2="lt2" tx2="dk2" accent1="accent1" accent2="accent2" accent3="accent3" accent4="accent4" accent5="accent5" accent6="accent6" hlink="hlink" folHlink="folHlink"/>
  <p:notesStyle>
    <a:lvl1pPr marL="0" algn="l" defTabSz="1219261" rtl="0" eaLnBrk="1" latinLnBrk="0" hangingPunct="1">
      <a:defRPr sz="1600" kern="1200">
        <a:solidFill>
          <a:schemeClr val="tx1"/>
        </a:solidFill>
        <a:latin typeface="+mn-lt"/>
        <a:ea typeface="+mn-ea"/>
        <a:cs typeface="+mn-cs"/>
      </a:defRPr>
    </a:lvl1pPr>
    <a:lvl2pPr marL="609630" algn="l" defTabSz="1219261" rtl="0" eaLnBrk="1" latinLnBrk="0" hangingPunct="1">
      <a:defRPr sz="1600" kern="1200">
        <a:solidFill>
          <a:schemeClr val="tx1"/>
        </a:solidFill>
        <a:latin typeface="+mn-lt"/>
        <a:ea typeface="+mn-ea"/>
        <a:cs typeface="+mn-cs"/>
      </a:defRPr>
    </a:lvl2pPr>
    <a:lvl3pPr marL="1219261" algn="l" defTabSz="1219261" rtl="0" eaLnBrk="1" latinLnBrk="0" hangingPunct="1">
      <a:defRPr sz="1600" kern="1200">
        <a:solidFill>
          <a:schemeClr val="tx1"/>
        </a:solidFill>
        <a:latin typeface="+mn-lt"/>
        <a:ea typeface="+mn-ea"/>
        <a:cs typeface="+mn-cs"/>
      </a:defRPr>
    </a:lvl3pPr>
    <a:lvl4pPr marL="1828891" algn="l" defTabSz="1219261" rtl="0" eaLnBrk="1" latinLnBrk="0" hangingPunct="1">
      <a:defRPr sz="1600" kern="1200">
        <a:solidFill>
          <a:schemeClr val="tx1"/>
        </a:solidFill>
        <a:latin typeface="+mn-lt"/>
        <a:ea typeface="+mn-ea"/>
        <a:cs typeface="+mn-cs"/>
      </a:defRPr>
    </a:lvl4pPr>
    <a:lvl5pPr marL="2438522" algn="l" defTabSz="1219261" rtl="0" eaLnBrk="1" latinLnBrk="0" hangingPunct="1">
      <a:defRPr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81500" y="385763"/>
            <a:ext cx="3429000" cy="1928812"/>
          </a:xfrm>
        </p:spPr>
      </p:sp>
      <p:sp>
        <p:nvSpPr>
          <p:cNvPr id="3" name="备注占位符 2"/>
          <p:cNvSpPr>
            <a:spLocks noGrp="1"/>
          </p:cNvSpPr>
          <p:nvPr>
            <p:ph type="body" idx="1"/>
          </p:nvPr>
        </p:nvSpPr>
        <p:spPr/>
        <p:txBody>
          <a:bodyPr/>
          <a:lstStyle/>
          <a:p>
            <a:endParaRPr lang="en-US" altLang="zh-CN" sz="3200"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a:t>
            </a:fld>
            <a:endParaRPr lang="zh-CN" altLang="en-US"/>
          </a:p>
        </p:txBody>
      </p:sp>
    </p:spTree>
    <p:extLst>
      <p:ext uri="{BB962C8B-B14F-4D97-AF65-F5344CB8AC3E}">
        <p14:creationId xmlns:p14="http://schemas.microsoft.com/office/powerpoint/2010/main" val="566400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11</a:t>
            </a:fld>
            <a:endParaRPr lang="zh-CN" altLang="en-US"/>
          </a:p>
        </p:txBody>
      </p:sp>
    </p:spTree>
    <p:extLst>
      <p:ext uri="{BB962C8B-B14F-4D97-AF65-F5344CB8AC3E}">
        <p14:creationId xmlns:p14="http://schemas.microsoft.com/office/powerpoint/2010/main" val="99124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12</a:t>
            </a:fld>
            <a:endParaRPr lang="zh-CN" altLang="en-US"/>
          </a:p>
        </p:txBody>
      </p:sp>
    </p:spTree>
    <p:extLst>
      <p:ext uri="{BB962C8B-B14F-4D97-AF65-F5344CB8AC3E}">
        <p14:creationId xmlns:p14="http://schemas.microsoft.com/office/powerpoint/2010/main" val="411253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13</a:t>
            </a:fld>
            <a:endParaRPr lang="zh-CN" altLang="en-US"/>
          </a:p>
        </p:txBody>
      </p:sp>
    </p:spTree>
    <p:extLst>
      <p:ext uri="{BB962C8B-B14F-4D97-AF65-F5344CB8AC3E}">
        <p14:creationId xmlns:p14="http://schemas.microsoft.com/office/powerpoint/2010/main" val="3409948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15</a:t>
            </a:fld>
            <a:endParaRPr lang="zh-CN" altLang="en-US"/>
          </a:p>
        </p:txBody>
      </p:sp>
    </p:spTree>
    <p:extLst>
      <p:ext uri="{BB962C8B-B14F-4D97-AF65-F5344CB8AC3E}">
        <p14:creationId xmlns:p14="http://schemas.microsoft.com/office/powerpoint/2010/main" val="58986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16</a:t>
            </a:fld>
            <a:endParaRPr lang="zh-CN" altLang="en-US"/>
          </a:p>
        </p:txBody>
      </p:sp>
    </p:spTree>
    <p:extLst>
      <p:ext uri="{BB962C8B-B14F-4D97-AF65-F5344CB8AC3E}">
        <p14:creationId xmlns:p14="http://schemas.microsoft.com/office/powerpoint/2010/main" val="222190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17</a:t>
            </a:fld>
            <a:endParaRPr lang="zh-CN" altLang="en-US"/>
          </a:p>
        </p:txBody>
      </p:sp>
    </p:spTree>
    <p:extLst>
      <p:ext uri="{BB962C8B-B14F-4D97-AF65-F5344CB8AC3E}">
        <p14:creationId xmlns:p14="http://schemas.microsoft.com/office/powerpoint/2010/main" val="1354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18</a:t>
            </a:fld>
            <a:endParaRPr lang="zh-CN" altLang="en-US"/>
          </a:p>
        </p:txBody>
      </p:sp>
    </p:spTree>
    <p:extLst>
      <p:ext uri="{BB962C8B-B14F-4D97-AF65-F5344CB8AC3E}">
        <p14:creationId xmlns:p14="http://schemas.microsoft.com/office/powerpoint/2010/main" val="177420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19</a:t>
            </a:fld>
            <a:endParaRPr lang="zh-CN" altLang="en-US"/>
          </a:p>
        </p:txBody>
      </p:sp>
    </p:spTree>
    <p:extLst>
      <p:ext uri="{BB962C8B-B14F-4D97-AF65-F5344CB8AC3E}">
        <p14:creationId xmlns:p14="http://schemas.microsoft.com/office/powerpoint/2010/main" val="320863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20</a:t>
            </a:fld>
            <a:endParaRPr lang="zh-CN" altLang="en-US"/>
          </a:p>
        </p:txBody>
      </p:sp>
    </p:spTree>
    <p:extLst>
      <p:ext uri="{BB962C8B-B14F-4D97-AF65-F5344CB8AC3E}">
        <p14:creationId xmlns:p14="http://schemas.microsoft.com/office/powerpoint/2010/main" val="207309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21</a:t>
            </a:fld>
            <a:endParaRPr lang="zh-CN" altLang="en-US"/>
          </a:p>
        </p:txBody>
      </p:sp>
    </p:spTree>
    <p:extLst>
      <p:ext uri="{BB962C8B-B14F-4D97-AF65-F5344CB8AC3E}">
        <p14:creationId xmlns:p14="http://schemas.microsoft.com/office/powerpoint/2010/main" val="162430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a:t>
            </a:fld>
            <a:endParaRPr lang="zh-CN" altLang="en-US"/>
          </a:p>
        </p:txBody>
      </p:sp>
    </p:spTree>
    <p:extLst>
      <p:ext uri="{BB962C8B-B14F-4D97-AF65-F5344CB8AC3E}">
        <p14:creationId xmlns:p14="http://schemas.microsoft.com/office/powerpoint/2010/main" val="10985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22</a:t>
            </a:fld>
            <a:endParaRPr lang="zh-CN" altLang="en-US"/>
          </a:p>
        </p:txBody>
      </p:sp>
    </p:spTree>
    <p:extLst>
      <p:ext uri="{BB962C8B-B14F-4D97-AF65-F5344CB8AC3E}">
        <p14:creationId xmlns:p14="http://schemas.microsoft.com/office/powerpoint/2010/main" val="136580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23</a:t>
            </a:fld>
            <a:endParaRPr lang="zh-CN" altLang="en-US"/>
          </a:p>
        </p:txBody>
      </p:sp>
    </p:spTree>
    <p:extLst>
      <p:ext uri="{BB962C8B-B14F-4D97-AF65-F5344CB8AC3E}">
        <p14:creationId xmlns:p14="http://schemas.microsoft.com/office/powerpoint/2010/main" val="20704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24</a:t>
            </a:fld>
            <a:endParaRPr lang="zh-CN" altLang="en-US"/>
          </a:p>
        </p:txBody>
      </p:sp>
    </p:spTree>
    <p:extLst>
      <p:ext uri="{BB962C8B-B14F-4D97-AF65-F5344CB8AC3E}">
        <p14:creationId xmlns:p14="http://schemas.microsoft.com/office/powerpoint/2010/main" val="2581391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25</a:t>
            </a:fld>
            <a:endParaRPr lang="zh-CN" altLang="en-US"/>
          </a:p>
        </p:txBody>
      </p:sp>
    </p:spTree>
    <p:extLst>
      <p:ext uri="{BB962C8B-B14F-4D97-AF65-F5344CB8AC3E}">
        <p14:creationId xmlns:p14="http://schemas.microsoft.com/office/powerpoint/2010/main" val="193468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26</a:t>
            </a:fld>
            <a:endParaRPr lang="zh-CN" altLang="en-US"/>
          </a:p>
        </p:txBody>
      </p:sp>
    </p:spTree>
    <p:extLst>
      <p:ext uri="{BB962C8B-B14F-4D97-AF65-F5344CB8AC3E}">
        <p14:creationId xmlns:p14="http://schemas.microsoft.com/office/powerpoint/2010/main" val="1648760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27</a:t>
            </a:fld>
            <a:endParaRPr lang="zh-CN" altLang="en-US"/>
          </a:p>
        </p:txBody>
      </p:sp>
    </p:spTree>
    <p:extLst>
      <p:ext uri="{BB962C8B-B14F-4D97-AF65-F5344CB8AC3E}">
        <p14:creationId xmlns:p14="http://schemas.microsoft.com/office/powerpoint/2010/main" val="3063089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28</a:t>
            </a:fld>
            <a:endParaRPr lang="zh-CN" altLang="en-US"/>
          </a:p>
        </p:txBody>
      </p:sp>
    </p:spTree>
    <p:extLst>
      <p:ext uri="{BB962C8B-B14F-4D97-AF65-F5344CB8AC3E}">
        <p14:creationId xmlns:p14="http://schemas.microsoft.com/office/powerpoint/2010/main" val="290900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29</a:t>
            </a:fld>
            <a:endParaRPr lang="zh-CN" altLang="en-US"/>
          </a:p>
        </p:txBody>
      </p:sp>
    </p:spTree>
    <p:extLst>
      <p:ext uri="{BB962C8B-B14F-4D97-AF65-F5344CB8AC3E}">
        <p14:creationId xmlns:p14="http://schemas.microsoft.com/office/powerpoint/2010/main" val="366024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a:t>
            </a:fld>
            <a:endParaRPr lang="zh-CN" altLang="en-US"/>
          </a:p>
        </p:txBody>
      </p:sp>
    </p:spTree>
    <p:extLst>
      <p:ext uri="{BB962C8B-B14F-4D97-AF65-F5344CB8AC3E}">
        <p14:creationId xmlns:p14="http://schemas.microsoft.com/office/powerpoint/2010/main" val="107447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a:t>
            </a:fld>
            <a:endParaRPr lang="zh-CN" altLang="en-US"/>
          </a:p>
        </p:txBody>
      </p:sp>
    </p:spTree>
    <p:extLst>
      <p:ext uri="{BB962C8B-B14F-4D97-AF65-F5344CB8AC3E}">
        <p14:creationId xmlns:p14="http://schemas.microsoft.com/office/powerpoint/2010/main" val="118585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ltLang="zh-CN" dirty="0"/>
              <a:t>The chapter is the </a:t>
            </a:r>
            <a:r>
              <a:rPr lang="en-US" altLang="zh-CN"/>
              <a:t>introduction. </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6</a:t>
            </a:fld>
            <a:endParaRPr lang="zh-CN" altLang="en-US"/>
          </a:p>
        </p:txBody>
      </p:sp>
    </p:spTree>
    <p:extLst>
      <p:ext uri="{BB962C8B-B14F-4D97-AF65-F5344CB8AC3E}">
        <p14:creationId xmlns:p14="http://schemas.microsoft.com/office/powerpoint/2010/main" val="3141152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7</a:t>
            </a:fld>
            <a:endParaRPr lang="zh-CN" altLang="en-US"/>
          </a:p>
        </p:txBody>
      </p:sp>
    </p:spTree>
    <p:extLst>
      <p:ext uri="{BB962C8B-B14F-4D97-AF65-F5344CB8AC3E}">
        <p14:creationId xmlns:p14="http://schemas.microsoft.com/office/powerpoint/2010/main" val="57873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8</a:t>
            </a:fld>
            <a:endParaRPr lang="zh-CN" altLang="en-US"/>
          </a:p>
        </p:txBody>
      </p:sp>
    </p:spTree>
    <p:extLst>
      <p:ext uri="{BB962C8B-B14F-4D97-AF65-F5344CB8AC3E}">
        <p14:creationId xmlns:p14="http://schemas.microsoft.com/office/powerpoint/2010/main" val="20681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9</a:t>
            </a:fld>
            <a:endParaRPr lang="zh-CN" altLang="en-US"/>
          </a:p>
        </p:txBody>
      </p:sp>
    </p:spTree>
    <p:extLst>
      <p:ext uri="{BB962C8B-B14F-4D97-AF65-F5344CB8AC3E}">
        <p14:creationId xmlns:p14="http://schemas.microsoft.com/office/powerpoint/2010/main" val="4208884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10</a:t>
            </a:fld>
            <a:endParaRPr lang="zh-CN" altLang="en-US"/>
          </a:p>
        </p:txBody>
      </p:sp>
    </p:spTree>
    <p:extLst>
      <p:ext uri="{BB962C8B-B14F-4D97-AF65-F5344CB8AC3E}">
        <p14:creationId xmlns:p14="http://schemas.microsoft.com/office/powerpoint/2010/main" val="898900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293BDB-A132-4E8A-934E-04D9B9570B5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6174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86" userDrawn="1">
          <p15:clr>
            <a:srgbClr val="FBAE40"/>
          </p15:clr>
        </p15:guide>
        <p15:guide id="6"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lumMod val="7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068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grpSp>
        <p:nvGrpSpPr>
          <p:cNvPr id="6" name="组合 5">
            <a:extLst>
              <a:ext uri="{FF2B5EF4-FFF2-40B4-BE49-F238E27FC236}">
                <a16:creationId xmlns:a16="http://schemas.microsoft.com/office/drawing/2014/main" id="{4AEB3710-CD00-BB4A-B8FB-C812F311AF90}"/>
              </a:ext>
            </a:extLst>
          </p:cNvPr>
          <p:cNvGrpSpPr/>
          <p:nvPr userDrawn="1"/>
        </p:nvGrpSpPr>
        <p:grpSpPr>
          <a:xfrm>
            <a:off x="2099388" y="2320928"/>
            <a:ext cx="7993224" cy="1758944"/>
            <a:chOff x="2099388" y="2202959"/>
            <a:chExt cx="7993224" cy="1758944"/>
          </a:xfrm>
        </p:grpSpPr>
        <p:sp>
          <p:nvSpPr>
            <p:cNvPr id="8" name="文本框 7">
              <a:extLst>
                <a:ext uri="{FF2B5EF4-FFF2-40B4-BE49-F238E27FC236}">
                  <a16:creationId xmlns:a16="http://schemas.microsoft.com/office/drawing/2014/main" id="{DA66ED4C-25E3-0144-B1EE-16F778654ACA}"/>
                </a:ext>
              </a:extLst>
            </p:cNvPr>
            <p:cNvSpPr txBox="1"/>
            <p:nvPr/>
          </p:nvSpPr>
          <p:spPr>
            <a:xfrm>
              <a:off x="3667544" y="2202959"/>
              <a:ext cx="4856911" cy="707886"/>
            </a:xfrm>
            <a:prstGeom prst="rect">
              <a:avLst/>
            </a:prstGeom>
            <a:noFill/>
          </p:spPr>
          <p:txBody>
            <a:bodyPr wrap="square" rtlCol="0">
              <a:spAutoFit/>
            </a:bodyPr>
            <a:lstStyle/>
            <a:p>
              <a:pPr algn="ctr"/>
              <a:endParaRPr kumimoji="1" lang="zh-CN" altLang="en-US" sz="4000" b="1" dirty="0">
                <a:solidFill>
                  <a:schemeClr val="bg1"/>
                </a:solidFill>
              </a:endParaRPr>
            </a:p>
          </p:txBody>
        </p:sp>
        <p:sp>
          <p:nvSpPr>
            <p:cNvPr id="9" name="文本框 8">
              <a:extLst>
                <a:ext uri="{FF2B5EF4-FFF2-40B4-BE49-F238E27FC236}">
                  <a16:creationId xmlns:a16="http://schemas.microsoft.com/office/drawing/2014/main" id="{E7114A54-5B43-3245-ABFF-FBD44C086388}"/>
                </a:ext>
              </a:extLst>
            </p:cNvPr>
            <p:cNvSpPr txBox="1"/>
            <p:nvPr/>
          </p:nvSpPr>
          <p:spPr>
            <a:xfrm>
              <a:off x="2099388" y="3038702"/>
              <a:ext cx="7993224" cy="923201"/>
            </a:xfrm>
            <a:prstGeom prst="rect">
              <a:avLst/>
            </a:prstGeom>
            <a:noFill/>
          </p:spPr>
          <p:txBody>
            <a:bodyPr wrap="square" rtlCol="0">
              <a:spAutoFit/>
            </a:bodyPr>
            <a:lstStyle/>
            <a:p>
              <a:pPr algn="ctr">
                <a:lnSpc>
                  <a:spcPct val="90000"/>
                </a:lnSpc>
              </a:pPr>
              <a:endParaRPr kumimoji="1" lang="zh-CN" altLang="en-US" sz="5999" b="1" dirty="0">
                <a:solidFill>
                  <a:schemeClr val="bg1"/>
                </a:solidFill>
              </a:endParaRPr>
            </a:p>
          </p:txBody>
        </p:sp>
      </p:grpSp>
    </p:spTree>
    <p:extLst>
      <p:ext uri="{BB962C8B-B14F-4D97-AF65-F5344CB8AC3E}">
        <p14:creationId xmlns:p14="http://schemas.microsoft.com/office/powerpoint/2010/main" val="120466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FFFFD9"/>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831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5403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DCFFD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3031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FDCD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45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Picture 140" descr="C:\Users\jsj\Downloads\0d8f7c2d25304e7e4049bd14797fd8bf.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bwMode="auto">
          <a:xfrm>
            <a:off x="1" y="4"/>
            <a:ext cx="12192000" cy="68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76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7AF33F-4D20-43B1-90A5-97306CB80737}"/>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898" y="1451"/>
            <a:ext cx="12188203" cy="6855097"/>
          </a:xfrm>
          <a:prstGeom prst="rect">
            <a:avLst/>
          </a:prstGeom>
        </p:spPr>
      </p:pic>
      <p:pic>
        <p:nvPicPr>
          <p:cNvPr id="6" name="图片 5">
            <a:extLst>
              <a:ext uri="{FF2B5EF4-FFF2-40B4-BE49-F238E27FC236}">
                <a16:creationId xmlns:a16="http://schemas.microsoft.com/office/drawing/2014/main" id="{AF127CAB-D758-4FCB-A8FF-0A9A027AA9DC}"/>
              </a:ext>
            </a:extLst>
          </p:cNvPr>
          <p:cNvPicPr>
            <a:picLocks noChangeAspect="1"/>
          </p:cNvPicPr>
          <p:nvPr userDrawn="1"/>
        </p:nvPicPr>
        <p:blipFill>
          <a:blip r:embed="rId3">
            <a:duotone>
              <a:schemeClr val="accent4">
                <a:shade val="45000"/>
                <a:satMod val="135000"/>
              </a:schemeClr>
              <a:prstClr val="white"/>
            </a:duotone>
            <a:alphaModFix amt="3000"/>
            <a:extLst>
              <a:ext uri="{BEBA8EAE-BF5A-486C-A8C5-ECC9F3942E4B}">
                <a14:imgProps xmlns:a14="http://schemas.microsoft.com/office/drawing/2010/main">
                  <a14:imgLayer r:embed="rId4">
                    <a14:imgEffect>
                      <a14:colorTemperature colorTemp="9671"/>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8123673" y="1189617"/>
            <a:ext cx="3585974" cy="3585972"/>
          </a:xfrm>
          <a:prstGeom prst="rect">
            <a:avLst/>
          </a:prstGeom>
        </p:spPr>
      </p:pic>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63" userDrawn="1">
          <p15:clr>
            <a:srgbClr val="FBAE40"/>
          </p15:clr>
        </p15:guide>
        <p15:guide id="6" orient="horz" pos="3634" userDrawn="1">
          <p15:clr>
            <a:srgbClr val="FBAE40"/>
          </p15:clr>
        </p15:guide>
        <p15:guide id="7" orient="horz" pos="9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ED18A3-66D0-4A30-8467-1641E650C72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7392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1"/>
        </a:solidFill>
        <a:effectLst/>
      </p:bgPr>
    </p:bg>
    <p:spTree>
      <p:nvGrpSpPr>
        <p:cNvPr id="1" name=""/>
        <p:cNvGrpSpPr/>
        <p:nvPr/>
      </p:nvGrpSpPr>
      <p:grpSpPr>
        <a:xfrm>
          <a:off x="0" y="0"/>
          <a:ext cx="0" cy="0"/>
          <a:chOff x="0" y="0"/>
          <a:chExt cx="0" cy="0"/>
        </a:xfrm>
      </p:grpSpPr>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0" y="1317604"/>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2060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9B89DFC-FF8E-514B-87AD-3F65D1BFA042}"/>
              </a:ext>
            </a:extLst>
          </p:cNvPr>
          <p:cNvPicPr>
            <a:picLocks noChangeAspect="1"/>
          </p:cNvPicPr>
          <p:nvPr userDrawn="1"/>
        </p:nvPicPr>
        <p:blipFill>
          <a:blip r:embed="rId2">
            <a:duotone>
              <a:schemeClr val="accent4">
                <a:shade val="45000"/>
                <a:satMod val="135000"/>
              </a:schemeClr>
              <a:prstClr val="white"/>
            </a:duotone>
            <a:alphaModFix amt="3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rot="18556564">
            <a:off x="9013553" y="1148866"/>
            <a:ext cx="6356893" cy="6356893"/>
          </a:xfrm>
          <a:prstGeom prst="rect">
            <a:avLst/>
          </a:prstGeom>
        </p:spPr>
      </p:pic>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311664" y="1069111"/>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4">
              <a:alphaModFix amt="70000"/>
              <a:extLst>
                <a:ext uri="{BEBA8EAE-BF5A-486C-A8C5-ECC9F3942E4B}">
                  <a14:imgProps xmlns:a14="http://schemas.microsoft.com/office/drawing/2010/main">
                    <a14:imgLayer r:embed="rId5">
                      <a14:imgEffect>
                        <a14:colorTemperature colorTemp="47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015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5"/>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70C0"/>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703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accent3"/>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dk1" tx1="lt1" bg2="dk2" tx2="lt2" accent1="accent1" accent2="accent2" accent3="accent3" accent4="accent4" accent5="accent5" accent6="accent6" hlink="hlink" folHlink="folHlink"/>
  <p:sldLayoutIdLst>
    <p:sldLayoutId id="2147493524" r:id="rId1"/>
    <p:sldLayoutId id="2147493456" r:id="rId2"/>
    <p:sldLayoutId id="2147493525" r:id="rId3"/>
    <p:sldLayoutId id="2147493512" r:id="rId4"/>
    <p:sldLayoutId id="2147493522" r:id="rId5"/>
    <p:sldLayoutId id="2147493462" r:id="rId6"/>
    <p:sldLayoutId id="2147493463" r:id="rId7"/>
    <p:sldLayoutId id="2147493521" r:id="rId8"/>
    <p:sldLayoutId id="2147493464" r:id="rId9"/>
    <p:sldLayoutId id="2147493465" r:id="rId10"/>
    <p:sldLayoutId id="2147493466" r:id="rId11"/>
    <p:sldLayoutId id="2147493492" r:id="rId12"/>
    <p:sldLayoutId id="2147493516" r:id="rId13"/>
    <p:sldLayoutId id="2147493518" r:id="rId14"/>
    <p:sldLayoutId id="2147493519" r:id="rId15"/>
    <p:sldLayoutId id="2147493520" r:id="rId16"/>
    <p:sldLayoutId id="2147493493" r:id="rId17"/>
    <p:sldLayoutId id="2147493523" r:id="rId1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192125" y="3755107"/>
            <a:ext cx="7393858" cy="1884427"/>
          </a:xfrm>
          <a:prstGeom prst="rect">
            <a:avLst/>
          </a:prstGeom>
          <a:noFill/>
        </p:spPr>
        <p:txBody>
          <a:bodyPr wrap="square" rtlCol="0">
            <a:spAutoFit/>
          </a:bodyPr>
          <a:lstStyle/>
          <a:p>
            <a:pPr algn="ctr">
              <a:lnSpc>
                <a:spcPct val="150000"/>
              </a:lnSpc>
            </a:pPr>
            <a:r>
              <a:rPr kumimoji="1" lang="zh-CN" altLang="en-US" sz="2000" dirty="0">
                <a:latin typeface="+mj-lt"/>
              </a:rPr>
              <a:t>姓名：刘孝青</a:t>
            </a:r>
            <a:endParaRPr kumimoji="1" lang="en-US" altLang="zh-CN" sz="2000" dirty="0">
              <a:latin typeface="+mj-lt"/>
            </a:endParaRPr>
          </a:p>
          <a:p>
            <a:pPr algn="ctr">
              <a:lnSpc>
                <a:spcPct val="150000"/>
              </a:lnSpc>
            </a:pPr>
            <a:r>
              <a:rPr kumimoji="1" lang="zh-CN" altLang="en-US" sz="2000" dirty="0">
                <a:latin typeface="+mj-lt"/>
              </a:rPr>
              <a:t>学号：</a:t>
            </a:r>
            <a:r>
              <a:rPr kumimoji="1" lang="en-US" altLang="zh-CN" sz="2000" dirty="0">
                <a:latin typeface="+mj-lt"/>
              </a:rPr>
              <a:t>2300914</a:t>
            </a:r>
          </a:p>
          <a:p>
            <a:pPr algn="ctr">
              <a:lnSpc>
                <a:spcPct val="150000"/>
              </a:lnSpc>
            </a:pPr>
            <a:r>
              <a:rPr kumimoji="1" lang="zh-CN" altLang="en-US" sz="2000" dirty="0"/>
              <a:t>导师：刘士新教授</a:t>
            </a:r>
            <a:endParaRPr kumimoji="1" lang="en-US" altLang="zh-CN" sz="2000" dirty="0">
              <a:latin typeface="+mj-lt"/>
            </a:endParaRPr>
          </a:p>
          <a:p>
            <a:pPr algn="ctr">
              <a:lnSpc>
                <a:spcPct val="150000"/>
              </a:lnSpc>
            </a:pPr>
            <a:r>
              <a:rPr kumimoji="1" lang="zh-CN" altLang="en-US" sz="2000" dirty="0">
                <a:latin typeface="+mj-lt"/>
              </a:rPr>
              <a:t>专业：控制科学与工程</a:t>
            </a:r>
            <a:endParaRPr kumimoji="1" lang="en-US" altLang="zh-CN" sz="2000" dirty="0">
              <a:latin typeface="+mj-lt"/>
            </a:endParaRPr>
          </a:p>
        </p:txBody>
      </p:sp>
      <p:sp>
        <p:nvSpPr>
          <p:cNvPr id="17" name="文本框 16"/>
          <p:cNvSpPr txBox="1"/>
          <p:nvPr/>
        </p:nvSpPr>
        <p:spPr>
          <a:xfrm>
            <a:off x="369501" y="2043308"/>
            <a:ext cx="11039106" cy="987963"/>
          </a:xfrm>
          <a:prstGeom prst="rect">
            <a:avLst/>
          </a:prstGeom>
          <a:noFill/>
          <a:ln>
            <a:noFill/>
          </a:ln>
        </p:spPr>
        <p:txBody>
          <a:bodyPr wrap="square" rtlCol="0">
            <a:spAutoFit/>
          </a:bodyPr>
          <a:lstStyle/>
          <a:p>
            <a:pPr algn="ctr">
              <a:lnSpc>
                <a:spcPct val="150000"/>
              </a:lnSpc>
            </a:pPr>
            <a:r>
              <a:rPr kumimoji="1" lang="zh-CN" altLang="en-US" sz="4400" spc="-150" dirty="0">
                <a:ea typeface="思源黑体 CN Heavy" panose="020B0A00000000000000" pitchFamily="34" charset="-122"/>
              </a:rPr>
              <a:t>酸轧</a:t>
            </a:r>
            <a:r>
              <a:rPr kumimoji="1" lang="en-US" altLang="zh-CN" sz="4400" spc="-150" dirty="0">
                <a:ea typeface="思源黑体 CN Heavy" panose="020B0A00000000000000" pitchFamily="34" charset="-122"/>
              </a:rPr>
              <a:t>-</a:t>
            </a:r>
            <a:r>
              <a:rPr kumimoji="1" lang="zh-CN" altLang="en-US" sz="4400" spc="-150" dirty="0">
                <a:ea typeface="思源黑体 CN Heavy" panose="020B0A00000000000000" pitchFamily="34" charset="-122"/>
              </a:rPr>
              <a:t>连退一体化排程建模与优化</a:t>
            </a:r>
          </a:p>
        </p:txBody>
      </p:sp>
      <p:cxnSp>
        <p:nvCxnSpPr>
          <p:cNvPr id="10" name="直线连接符 2">
            <a:extLst>
              <a:ext uri="{FF2B5EF4-FFF2-40B4-BE49-F238E27FC236}">
                <a16:creationId xmlns:a16="http://schemas.microsoft.com/office/drawing/2014/main" id="{10063C4C-8B17-4CE6-B53C-D27EE158ED7D}"/>
              </a:ext>
            </a:extLst>
          </p:cNvPr>
          <p:cNvCxnSpPr>
            <a:cxnSpLocks/>
          </p:cNvCxnSpPr>
          <p:nvPr/>
        </p:nvCxnSpPr>
        <p:spPr>
          <a:xfrm>
            <a:off x="2069228" y="3523382"/>
            <a:ext cx="7875628"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9667109"/>
      </p:ext>
    </p:extLst>
  </p:cSld>
  <p:clrMapOvr>
    <a:masterClrMapping/>
  </p:clrMapOvr>
  <mc:AlternateContent xmlns:mc="http://schemas.openxmlformats.org/markup-compatibility/2006" xmlns:p14="http://schemas.microsoft.com/office/powerpoint/2010/main">
    <mc:Choice Requires="p14">
      <p:transition p14:dur="0" advTm="3470"/>
    </mc:Choice>
    <mc:Fallback xmlns="">
      <p:transition advTm="3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钢铁一体化生产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252411" y="1247532"/>
            <a:ext cx="11687175" cy="1689052"/>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在钢铁生产系统中，整个钢铁生产流程可以被称为</a:t>
            </a:r>
            <a:r>
              <a:rPr lang="zh-CN" altLang="en-US" b="1" dirty="0">
                <a:solidFill>
                  <a:srgbClr val="FF0000"/>
                </a:solidFill>
                <a:latin typeface="微软雅黑" panose="020B0503020204020204" pitchFamily="34" charset="-122"/>
                <a:ea typeface="微软雅黑" panose="020B0503020204020204" pitchFamily="34" charset="-122"/>
              </a:rPr>
              <a:t>一体化生产</a:t>
            </a:r>
            <a:r>
              <a:rPr lang="zh-CN" altLang="en-US" dirty="0">
                <a:solidFill>
                  <a:schemeClr val="bg1"/>
                </a:solidFill>
                <a:latin typeface="微软雅黑" panose="020B0503020204020204" pitchFamily="34" charset="-122"/>
                <a:ea typeface="微软雅黑" panose="020B0503020204020204" pitchFamily="34" charset="-122"/>
              </a:rPr>
              <a:t>。与传统的生产方式相比，一体化生产强调生产过程的整体性，达到整个生产过程控制与管理的集成，实现</a:t>
            </a:r>
            <a:r>
              <a:rPr lang="zh-CN" altLang="en-US" b="1" dirty="0">
                <a:solidFill>
                  <a:srgbClr val="FF0000"/>
                </a:solidFill>
                <a:latin typeface="微软雅黑" panose="020B0503020204020204" pitchFamily="34" charset="-122"/>
                <a:ea typeface="微软雅黑" panose="020B0503020204020204" pitchFamily="34" charset="-122"/>
              </a:rPr>
              <a:t>整体优化</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BAA623A2-0832-41E9-8F3C-84FB960D8DF6}"/>
              </a:ext>
            </a:extLst>
          </p:cNvPr>
          <p:cNvGrpSpPr/>
          <p:nvPr/>
        </p:nvGrpSpPr>
        <p:grpSpPr>
          <a:xfrm>
            <a:off x="291559" y="3212864"/>
            <a:ext cx="5958850" cy="581057"/>
            <a:chOff x="337175" y="1658838"/>
            <a:chExt cx="5958850" cy="581057"/>
          </a:xfrm>
        </p:grpSpPr>
        <p:sp>
          <p:nvSpPr>
            <p:cNvPr id="16" name="文本框 15">
              <a:extLst>
                <a:ext uri="{FF2B5EF4-FFF2-40B4-BE49-F238E27FC236}">
                  <a16:creationId xmlns:a16="http://schemas.microsoft.com/office/drawing/2014/main" id="{7A4818CA-B96E-409E-AF90-9906782D5B0B}"/>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问题核心</a:t>
              </a:r>
            </a:p>
          </p:txBody>
        </p:sp>
        <p:sp>
          <p:nvSpPr>
            <p:cNvPr id="17" name="等腰三角形 16">
              <a:extLst>
                <a:ext uri="{FF2B5EF4-FFF2-40B4-BE49-F238E27FC236}">
                  <a16:creationId xmlns:a16="http://schemas.microsoft.com/office/drawing/2014/main" id="{65809F4A-4C0E-4BC0-9851-D6EE7735C542}"/>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CE964CEE-FFE9-4A6D-BF7F-4EFE1F532A79}"/>
              </a:ext>
            </a:extLst>
          </p:cNvPr>
          <p:cNvSpPr txBox="1"/>
          <p:nvPr/>
        </p:nvSpPr>
        <p:spPr>
          <a:xfrm>
            <a:off x="291559" y="3865868"/>
            <a:ext cx="11687175" cy="2243050"/>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冷轧一体化生产问题作为钢铁一体化生产中的部分环节，其调度优化的核心是：如何协调安排各个工序的生产计划。在同时满足各个工序内的约束条件下，如何保证前后工序在</a:t>
            </a:r>
            <a:r>
              <a:rPr lang="zh-CN" altLang="en-US" b="1" dirty="0">
                <a:solidFill>
                  <a:srgbClr val="FF0000"/>
                </a:solidFill>
                <a:latin typeface="微软雅黑" panose="020B0503020204020204" pitchFamily="34" charset="-122"/>
                <a:ea typeface="微软雅黑" panose="020B0503020204020204" pitchFamily="34" charset="-122"/>
              </a:rPr>
              <a:t>物流</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时间</a:t>
            </a:r>
            <a:r>
              <a:rPr lang="zh-CN" altLang="en-US" dirty="0">
                <a:solidFill>
                  <a:schemeClr val="bg1"/>
                </a:solidFill>
                <a:latin typeface="微软雅黑" panose="020B0503020204020204" pitchFamily="34" charset="-122"/>
                <a:ea typeface="微软雅黑" panose="020B0503020204020204" pitchFamily="34" charset="-122"/>
              </a:rPr>
              <a:t>上的密切衔接从而实现</a:t>
            </a:r>
            <a:r>
              <a:rPr lang="zh-CN" altLang="en-US" b="1" dirty="0">
                <a:solidFill>
                  <a:srgbClr val="FF0000"/>
                </a:solidFill>
                <a:latin typeface="微软雅黑" panose="020B0503020204020204" pitchFamily="34" charset="-122"/>
                <a:ea typeface="微软雅黑" panose="020B0503020204020204" pitchFamily="34" charset="-122"/>
              </a:rPr>
              <a:t>交货周期最短</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在制品库存最少</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能耗最低</a:t>
            </a:r>
            <a:r>
              <a:rPr lang="zh-CN" altLang="en-US" dirty="0">
                <a:solidFill>
                  <a:schemeClr val="bg1"/>
                </a:solidFill>
                <a:latin typeface="微软雅黑" panose="020B0503020204020204" pitchFamily="34" charset="-122"/>
                <a:ea typeface="微软雅黑" panose="020B0503020204020204" pitchFamily="34" charset="-122"/>
              </a:rPr>
              <a:t>等优化目标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1059594"/>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3170" y="2012418"/>
            <a:ext cx="7059705" cy="1015663"/>
          </a:xfrm>
          <a:prstGeom prst="rect">
            <a:avLst/>
          </a:prstGeom>
          <a:noFill/>
        </p:spPr>
        <p:txBody>
          <a:bodyPr wrap="square" rtlCol="0">
            <a:spAutoFit/>
          </a:bodyPr>
          <a:lstStyle/>
          <a:p>
            <a:pPr algn="ctr"/>
            <a:r>
              <a:rPr kumimoji="1" lang="zh-CN" altLang="en-US" sz="6000" dirty="0">
                <a:solidFill>
                  <a:srgbClr val="104E87"/>
                </a:solidFill>
              </a:rPr>
              <a:t>文献综述</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0988524"/>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传统的合同计划研究</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06467D22-AC8B-4548-9AAC-ADF19417A894}"/>
              </a:ext>
            </a:extLst>
          </p:cNvPr>
          <p:cNvGraphicFramePr>
            <a:graphicFrameLocks noGrp="1"/>
          </p:cNvGraphicFramePr>
          <p:nvPr>
            <p:extLst>
              <p:ext uri="{D42A27DB-BD31-4B8C-83A1-F6EECF244321}">
                <p14:modId xmlns:p14="http://schemas.microsoft.com/office/powerpoint/2010/main" val="593433660"/>
              </p:ext>
            </p:extLst>
          </p:nvPr>
        </p:nvGraphicFramePr>
        <p:xfrm>
          <a:off x="391508" y="1425156"/>
          <a:ext cx="11624214" cy="2598728"/>
        </p:xfrm>
        <a:graphic>
          <a:graphicData uri="http://schemas.openxmlformats.org/drawingml/2006/table">
            <a:tbl>
              <a:tblPr firstRow="1" bandRow="1">
                <a:tableStyleId>{5C22544A-7EE6-4342-B048-85BDC9FD1C3A}</a:tableStyleId>
              </a:tblPr>
              <a:tblGrid>
                <a:gridCol w="780001">
                  <a:extLst>
                    <a:ext uri="{9D8B030D-6E8A-4147-A177-3AD203B41FA5}">
                      <a16:colId xmlns:a16="http://schemas.microsoft.com/office/drawing/2014/main" val="3357548726"/>
                    </a:ext>
                  </a:extLst>
                </a:gridCol>
                <a:gridCol w="3457575">
                  <a:extLst>
                    <a:ext uri="{9D8B030D-6E8A-4147-A177-3AD203B41FA5}">
                      <a16:colId xmlns:a16="http://schemas.microsoft.com/office/drawing/2014/main" val="1798062280"/>
                    </a:ext>
                  </a:extLst>
                </a:gridCol>
                <a:gridCol w="7386638">
                  <a:extLst>
                    <a:ext uri="{9D8B030D-6E8A-4147-A177-3AD203B41FA5}">
                      <a16:colId xmlns:a16="http://schemas.microsoft.com/office/drawing/2014/main" val="2023886666"/>
                    </a:ext>
                  </a:extLst>
                </a:gridCol>
              </a:tblGrid>
              <a:tr h="414347">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242709">
                <a:tc>
                  <a:txBody>
                    <a:bodyPr/>
                    <a:lstStyle/>
                    <a:p>
                      <a:pPr algn="l"/>
                      <a:r>
                        <a:rPr lang="en-US" altLang="zh-CN" sz="1400" dirty="0"/>
                        <a:t>2006</a:t>
                      </a:r>
                      <a:endParaRPr lang="zh-CN" altLang="en-US" sz="1400" dirty="0"/>
                    </a:p>
                  </a:txBody>
                  <a:tcPr/>
                </a:tc>
                <a:tc>
                  <a:txBody>
                    <a:bodyPr/>
                    <a:lstStyle/>
                    <a:p>
                      <a:pPr algn="l"/>
                      <a:r>
                        <a:rPr lang="en-US" altLang="zh-CN" sz="1200" dirty="0"/>
                        <a:t>Liu S, Tang J, Song J. Order-planning model and algorithm for manufacturing steel sheets[J]. International Journal of Production Economics, 2006, 100(1): 30-43.</a:t>
                      </a:r>
                    </a:p>
                  </a:txBody>
                  <a:tcPr/>
                </a:tc>
                <a:tc>
                  <a:txBody>
                    <a:bodyPr/>
                    <a:lstStyle/>
                    <a:p>
                      <a:pPr algn="l"/>
                      <a:r>
                        <a:rPr lang="zh-CN" altLang="en-US" sz="1200" dirty="0"/>
                        <a:t>基于对钢铁企业 </a:t>
                      </a:r>
                      <a:r>
                        <a:rPr lang="en-US" altLang="zh-CN" sz="1200" dirty="0"/>
                        <a:t>MTO </a:t>
                      </a:r>
                      <a:r>
                        <a:rPr lang="zh-CN" altLang="en-US" sz="1200" dirty="0"/>
                        <a:t>管理模式下合同计划的编制策略、约束条件和优化目标的研究，建立了合同计划优化模型。模型综合考虑了拖期惩罚费用、设备能力均衡利用和库存成本等优化目标，并采用加权法将多目标优化模型转换为单目标优化模型。针对模型的特点设计了求解模型的特殊</a:t>
                      </a:r>
                      <a:r>
                        <a:rPr lang="en-US" altLang="zh-CN" sz="1200" dirty="0"/>
                        <a:t>PSO</a:t>
                      </a:r>
                      <a:r>
                        <a:rPr lang="zh-CN" altLang="en-US" sz="1200" dirty="0"/>
                        <a:t>算法。</a:t>
                      </a:r>
                    </a:p>
                  </a:txBody>
                  <a:tcPr/>
                </a:tc>
                <a:extLst>
                  <a:ext uri="{0D108BD9-81ED-4DB2-BD59-A6C34878D82A}">
                    <a16:rowId xmlns:a16="http://schemas.microsoft.com/office/drawing/2014/main" val="277554648"/>
                  </a:ext>
                </a:extLst>
              </a:tr>
              <a:tr h="538461">
                <a:tc>
                  <a:txBody>
                    <a:bodyPr/>
                    <a:lstStyle/>
                    <a:p>
                      <a:pPr algn="l"/>
                      <a:r>
                        <a:rPr lang="en-US" altLang="zh-CN" sz="1400" dirty="0"/>
                        <a:t>2011</a:t>
                      </a:r>
                      <a:endParaRPr lang="zh-CN" altLang="en-US" sz="1400" dirty="0"/>
                    </a:p>
                  </a:txBody>
                  <a:tcPr/>
                </a:tc>
                <a:tc>
                  <a:txBody>
                    <a:bodyPr/>
                    <a:lstStyle/>
                    <a:p>
                      <a:pPr algn="l"/>
                      <a:r>
                        <a:rPr lang="en-US" altLang="zh-CN" sz="1200" kern="1200" dirty="0">
                          <a:solidFill>
                            <a:schemeClr val="dk1"/>
                          </a:solidFill>
                          <a:latin typeface="+mn-lt"/>
                          <a:ea typeface="+mn-ea"/>
                          <a:cs typeface="+mn-cs"/>
                        </a:rPr>
                        <a:t>Tang L, Zhang Y. A new </a:t>
                      </a:r>
                      <a:r>
                        <a:rPr lang="en-US" altLang="zh-CN" sz="1200" kern="1200" dirty="0" err="1">
                          <a:solidFill>
                            <a:schemeClr val="dk1"/>
                          </a:solidFill>
                          <a:latin typeface="+mn-lt"/>
                          <a:ea typeface="+mn-ea"/>
                          <a:cs typeface="+mn-cs"/>
                        </a:rPr>
                        <a:t>Lagrangian</a:t>
                      </a:r>
                      <a:r>
                        <a:rPr lang="en-US" altLang="zh-CN" sz="1200" kern="1200" dirty="0">
                          <a:solidFill>
                            <a:schemeClr val="dk1"/>
                          </a:solidFill>
                          <a:latin typeface="+mn-lt"/>
                          <a:ea typeface="+mn-ea"/>
                          <a:cs typeface="+mn-cs"/>
                        </a:rPr>
                        <a:t> Relaxation Algorithm for scheduling dissimilar parallel machines with release dates[J]. International journal of systems science, 2011, 42(7): 1133-1141.</a:t>
                      </a:r>
                    </a:p>
                  </a:txBody>
                  <a:tcPr/>
                </a:tc>
                <a:tc>
                  <a:txBody>
                    <a:bodyPr/>
                    <a:lstStyle/>
                    <a:p>
                      <a:pPr algn="l"/>
                      <a:r>
                        <a:rPr lang="zh-CN" altLang="en-US" sz="1200" dirty="0"/>
                        <a:t>研究了钢铁企业薄板生产过程的订单调度问题，提出了一个混合整数规划模型，并在产能约束条件下，优化所有订单的总加权完成时间。针对模型求解复杂的情况，设计了带梯度优化的拉格朗日松弛法进行求解。</a:t>
                      </a:r>
                    </a:p>
                  </a:txBody>
                  <a:tcPr/>
                </a:tc>
                <a:extLst>
                  <a:ext uri="{0D108BD9-81ED-4DB2-BD59-A6C34878D82A}">
                    <a16:rowId xmlns:a16="http://schemas.microsoft.com/office/drawing/2014/main" val="3860939157"/>
                  </a:ext>
                </a:extLst>
              </a:tr>
              <a:tr h="538461">
                <a:tc>
                  <a:txBody>
                    <a:bodyPr/>
                    <a:lstStyle/>
                    <a:p>
                      <a:pPr algn="l"/>
                      <a:r>
                        <a:rPr lang="en-US" altLang="zh-CN" sz="1400" dirty="0"/>
                        <a:t>2022</a:t>
                      </a:r>
                      <a:endParaRPr lang="zh-CN" altLang="en-US" sz="1400" dirty="0"/>
                    </a:p>
                  </a:txBody>
                  <a:tcPr/>
                </a:tc>
                <a:tc>
                  <a:txBody>
                    <a:bodyPr/>
                    <a:lstStyle/>
                    <a:p>
                      <a:pPr algn="l"/>
                      <a:r>
                        <a:rPr lang="zh-CN" altLang="en-US" sz="1200" dirty="0"/>
                        <a:t>李林林</a:t>
                      </a:r>
                      <a:r>
                        <a:rPr lang="en-US" altLang="zh-CN" sz="1200" dirty="0"/>
                        <a:t>.</a:t>
                      </a:r>
                      <a:r>
                        <a:rPr lang="zh-CN" altLang="en-US" sz="1200" dirty="0"/>
                        <a:t>冷轧多工序动态合同计划的多目标优化问题研究</a:t>
                      </a:r>
                      <a:r>
                        <a:rPr lang="en-US" altLang="zh-CN" sz="1200" dirty="0"/>
                        <a:t>[D].</a:t>
                      </a:r>
                      <a:r>
                        <a:rPr lang="zh-CN" altLang="en-US" sz="1200" dirty="0"/>
                        <a:t>东北大学</a:t>
                      </a:r>
                      <a:r>
                        <a:rPr lang="en-US" altLang="zh-CN" sz="1200" dirty="0"/>
                        <a:t>,2022.DOI:10.27007</a:t>
                      </a:r>
                      <a:endParaRPr lang="zh-CN" altLang="en-US" sz="1200" dirty="0"/>
                    </a:p>
                  </a:txBody>
                  <a:tcPr/>
                </a:tc>
                <a:tc>
                  <a:txBody>
                    <a:bodyPr/>
                    <a:lstStyle/>
                    <a:p>
                      <a:pPr algn="l"/>
                      <a:r>
                        <a:rPr lang="zh-CN" altLang="en-US" sz="1200" dirty="0"/>
                        <a:t>针对冷轧多工序动态合同计划的多目标优化问题展开研究，建立多目标整数规划模型，并设计多目标差分进化算法对问题进行求解。</a:t>
                      </a:r>
                    </a:p>
                  </a:txBody>
                  <a:tcPr/>
                </a:tc>
                <a:extLst>
                  <a:ext uri="{0D108BD9-81ED-4DB2-BD59-A6C34878D82A}">
                    <a16:rowId xmlns:a16="http://schemas.microsoft.com/office/drawing/2014/main" val="3792433469"/>
                  </a:ext>
                </a:extLst>
              </a:tr>
            </a:tbl>
          </a:graphicData>
        </a:graphic>
      </p:graphicFrame>
    </p:spTree>
    <p:extLst>
      <p:ext uri="{BB962C8B-B14F-4D97-AF65-F5344CB8AC3E}">
        <p14:creationId xmlns:p14="http://schemas.microsoft.com/office/powerpoint/2010/main" val="205052864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一体化排程相关研究</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06467D22-AC8B-4548-9AAC-ADF19417A894}"/>
              </a:ext>
            </a:extLst>
          </p:cNvPr>
          <p:cNvGraphicFramePr>
            <a:graphicFrameLocks noGrp="1"/>
          </p:cNvGraphicFramePr>
          <p:nvPr>
            <p:extLst>
              <p:ext uri="{D42A27DB-BD31-4B8C-83A1-F6EECF244321}">
                <p14:modId xmlns:p14="http://schemas.microsoft.com/office/powerpoint/2010/main" val="3868178189"/>
              </p:ext>
            </p:extLst>
          </p:nvPr>
        </p:nvGraphicFramePr>
        <p:xfrm>
          <a:off x="133355" y="1255904"/>
          <a:ext cx="11961013" cy="5683267"/>
        </p:xfrm>
        <a:graphic>
          <a:graphicData uri="http://schemas.openxmlformats.org/drawingml/2006/table">
            <a:tbl>
              <a:tblPr firstRow="1" bandRow="1">
                <a:tableStyleId>{5C22544A-7EE6-4342-B048-85BDC9FD1C3A}</a:tableStyleId>
              </a:tblPr>
              <a:tblGrid>
                <a:gridCol w="802601">
                  <a:extLst>
                    <a:ext uri="{9D8B030D-6E8A-4147-A177-3AD203B41FA5}">
                      <a16:colId xmlns:a16="http://schemas.microsoft.com/office/drawing/2014/main" val="3357548726"/>
                    </a:ext>
                  </a:extLst>
                </a:gridCol>
                <a:gridCol w="4471863">
                  <a:extLst>
                    <a:ext uri="{9D8B030D-6E8A-4147-A177-3AD203B41FA5}">
                      <a16:colId xmlns:a16="http://schemas.microsoft.com/office/drawing/2014/main" val="1798062280"/>
                    </a:ext>
                  </a:extLst>
                </a:gridCol>
                <a:gridCol w="6686549">
                  <a:extLst>
                    <a:ext uri="{9D8B030D-6E8A-4147-A177-3AD203B41FA5}">
                      <a16:colId xmlns:a16="http://schemas.microsoft.com/office/drawing/2014/main" val="2023886666"/>
                    </a:ext>
                  </a:extLst>
                </a:gridCol>
              </a:tblGrid>
              <a:tr h="390888">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628939">
                <a:tc>
                  <a:txBody>
                    <a:bodyPr/>
                    <a:lstStyle/>
                    <a:p>
                      <a:pPr algn="l"/>
                      <a:r>
                        <a:rPr lang="en-US" altLang="zh-CN" sz="1400" dirty="0"/>
                        <a:t>2013</a:t>
                      </a:r>
                      <a:endParaRPr lang="zh-CN" altLang="en-US" sz="1400" dirty="0"/>
                    </a:p>
                  </a:txBody>
                  <a:tcPr/>
                </a:tc>
                <a:tc>
                  <a:txBody>
                    <a:bodyPr/>
                    <a:lstStyle/>
                    <a:p>
                      <a:pPr algn="l"/>
                      <a:r>
                        <a:rPr lang="zh-CN" altLang="en-US" sz="1200" dirty="0"/>
                        <a:t>张文学</a:t>
                      </a:r>
                      <a:r>
                        <a:rPr lang="en-US" altLang="zh-CN" sz="1200" dirty="0"/>
                        <a:t>,</a:t>
                      </a:r>
                      <a:r>
                        <a:rPr lang="zh-CN" altLang="en-US" sz="1200" dirty="0"/>
                        <a:t>李铁克</a:t>
                      </a:r>
                      <a:r>
                        <a:rPr lang="en-US" altLang="zh-CN" sz="1200" dirty="0"/>
                        <a:t>.</a:t>
                      </a:r>
                      <a:r>
                        <a:rPr lang="zh-CN" altLang="en-US" sz="1200" dirty="0"/>
                        <a:t>面向多种生产工艺的冶铸轧一体化批量计划优化</a:t>
                      </a:r>
                      <a:r>
                        <a:rPr lang="en-US" altLang="zh-CN" sz="1200" dirty="0"/>
                        <a:t>[J].</a:t>
                      </a:r>
                      <a:r>
                        <a:rPr lang="zh-CN" altLang="en-US" sz="1200" dirty="0"/>
                        <a:t>计算机集成制造系统</a:t>
                      </a:r>
                      <a:r>
                        <a:rPr lang="en-US" altLang="zh-CN" sz="1200" dirty="0"/>
                        <a:t>,2013,19(06):1296-1303.DOI:10.13196</a:t>
                      </a:r>
                    </a:p>
                  </a:txBody>
                  <a:tcPr/>
                </a:tc>
                <a:tc>
                  <a:txBody>
                    <a:bodyPr/>
                    <a:lstStyle/>
                    <a:p>
                      <a:pPr algn="l"/>
                      <a:r>
                        <a:rPr lang="zh-CN" altLang="en-US" sz="1200" b="0" i="0" kern="1200" dirty="0">
                          <a:solidFill>
                            <a:schemeClr val="dk1"/>
                          </a:solidFill>
                          <a:effectLst/>
                          <a:latin typeface="+mn-lt"/>
                          <a:ea typeface="+mn-ea"/>
                          <a:cs typeface="+mn-cs"/>
                        </a:rPr>
                        <a:t>根据一体化批量计划的编制策略，建立了相应的约束满足模型，并设计了基于聚类分析的约束传播和邻域搜索的粒子群优化算法。</a:t>
                      </a:r>
                      <a:endParaRPr lang="zh-CN" altLang="en-US" sz="1200" dirty="0"/>
                    </a:p>
                  </a:txBody>
                  <a:tcPr/>
                </a:tc>
                <a:extLst>
                  <a:ext uri="{0D108BD9-81ED-4DB2-BD59-A6C34878D82A}">
                    <a16:rowId xmlns:a16="http://schemas.microsoft.com/office/drawing/2014/main" val="277554648"/>
                  </a:ext>
                </a:extLst>
              </a:tr>
              <a:tr h="808636">
                <a:tc>
                  <a:txBody>
                    <a:bodyPr/>
                    <a:lstStyle/>
                    <a:p>
                      <a:pPr algn="l"/>
                      <a:r>
                        <a:rPr lang="en-US" altLang="zh-CN" sz="1400" dirty="0"/>
                        <a:t>2009</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mn-lt"/>
                          <a:ea typeface="+mn-ea"/>
                          <a:cs typeface="+mn-cs"/>
                        </a:rPr>
                        <a:t>於春月</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钢铁一体化生产计划与调度优化问题研究</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东北大学</a:t>
                      </a:r>
                      <a:r>
                        <a:rPr lang="en-US" altLang="zh-CN" sz="1200" kern="1200" dirty="0">
                          <a:solidFill>
                            <a:schemeClr val="dk1"/>
                          </a:solidFill>
                          <a:latin typeface="+mn-lt"/>
                          <a:ea typeface="+mn-ea"/>
                          <a:cs typeface="+mn-cs"/>
                        </a:rPr>
                        <a:t>,2009.</a:t>
                      </a:r>
                    </a:p>
                  </a:txBody>
                  <a:tcPr/>
                </a:tc>
                <a:tc>
                  <a:txBody>
                    <a:bodyPr/>
                    <a:lstStyle/>
                    <a:p>
                      <a:pPr algn="l"/>
                      <a:r>
                        <a:rPr lang="zh-CN" altLang="en-US" sz="1200" dirty="0"/>
                        <a:t>以国内某钢铁企业的中厚板一体化生产线为研究背景围绕“提高热装比”这个核心目标分别在合同计划、生产批量计划和作业计划生产调度三个层次重点研究了四个具体的钢铁一体化生产计划与调度优化问题一体化生产合同计划 、连铸与热轧生产计划协调优化 、板坯热装调度和热轧生产调度问题。使用运用改进的非支配排序遗传算法解钢铁一体化生产合同计划多目标优化问题。</a:t>
                      </a:r>
                    </a:p>
                  </a:txBody>
                  <a:tcPr/>
                </a:tc>
                <a:extLst>
                  <a:ext uri="{0D108BD9-81ED-4DB2-BD59-A6C34878D82A}">
                    <a16:rowId xmlns:a16="http://schemas.microsoft.com/office/drawing/2014/main" val="3860939157"/>
                  </a:ext>
                </a:extLst>
              </a:tr>
              <a:tr h="808636">
                <a:tc>
                  <a:txBody>
                    <a:bodyPr/>
                    <a:lstStyle/>
                    <a:p>
                      <a:pPr algn="l"/>
                      <a:r>
                        <a:rPr lang="en-US" altLang="zh-CN" sz="1400" dirty="0"/>
                        <a:t>2023</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latin typeface="+mn-lt"/>
                          <a:ea typeface="+mn-ea"/>
                          <a:cs typeface="+mn-cs"/>
                        </a:rPr>
                        <a:t>Wang Q, Xin S, Sun Q, et al. Optimization of Integrated Scheduling of Heating and Rolling in Steel-making Processes[C]//2023 35th Chinese Control and Decision Conference (CCDC). IEEE, 2023: 5081-5086.</a:t>
                      </a:r>
                    </a:p>
                  </a:txBody>
                  <a:tcPr/>
                </a:tc>
                <a:tc>
                  <a:txBody>
                    <a:bodyPr/>
                    <a:lstStyle/>
                    <a:p>
                      <a:pPr algn="l"/>
                      <a:r>
                        <a:rPr lang="zh-CN" altLang="en-US" sz="1200" dirty="0"/>
                        <a:t>考虑炼钢的加热阶段板坯的加热时间以及轧制阶段板坯规格和完工时间变化的影响，建立了炼钢生产过程中加热和轧制工序的一体化调度优化模型，并利用</a:t>
                      </a:r>
                      <a:r>
                        <a:rPr lang="en-US" altLang="zh-CN" sz="1200" dirty="0"/>
                        <a:t>CPLEX</a:t>
                      </a:r>
                      <a:r>
                        <a:rPr lang="zh-CN" altLang="en-US" sz="1200" dirty="0"/>
                        <a:t>优化器设计并实现了该模型的算法。在冷轧生产过程中，也有对于一体化生产的研究。</a:t>
                      </a:r>
                    </a:p>
                  </a:txBody>
                  <a:tcPr/>
                </a:tc>
                <a:extLst>
                  <a:ext uri="{0D108BD9-81ED-4DB2-BD59-A6C34878D82A}">
                    <a16:rowId xmlns:a16="http://schemas.microsoft.com/office/drawing/2014/main" val="390601029"/>
                  </a:ext>
                </a:extLst>
              </a:tr>
              <a:tr h="988333">
                <a:tc>
                  <a:txBody>
                    <a:bodyPr/>
                    <a:lstStyle/>
                    <a:p>
                      <a:pPr algn="l"/>
                      <a:r>
                        <a:rPr lang="en-US" altLang="zh-CN" sz="1400" dirty="0"/>
                        <a:t>2010</a:t>
                      </a:r>
                      <a:endParaRPr lang="zh-CN" altLang="en-US" sz="1400" dirty="0"/>
                    </a:p>
                  </a:txBody>
                  <a:tcPr/>
                </a:tc>
                <a:tc>
                  <a:txBody>
                    <a:bodyPr/>
                    <a:lstStyle/>
                    <a:p>
                      <a:pPr algn="l"/>
                      <a:r>
                        <a:rPr lang="zh-CN" altLang="en-US" sz="1200" kern="1200" dirty="0">
                          <a:solidFill>
                            <a:schemeClr val="dk1"/>
                          </a:solidFill>
                          <a:latin typeface="+mn-lt"/>
                          <a:ea typeface="+mn-ea"/>
                          <a:cs typeface="+mn-cs"/>
                        </a:rPr>
                        <a:t>杨婉慧</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产销一体化环境下钢铁企业冷轧生产计划与调度研究</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复旦大学</a:t>
                      </a:r>
                      <a:r>
                        <a:rPr lang="en-US" altLang="zh-CN" sz="1200" kern="1200" dirty="0">
                          <a:solidFill>
                            <a:schemeClr val="dk1"/>
                          </a:solidFill>
                          <a:latin typeface="+mn-lt"/>
                          <a:ea typeface="+mn-ea"/>
                          <a:cs typeface="+mn-cs"/>
                        </a:rPr>
                        <a:t>,2010.</a:t>
                      </a:r>
                    </a:p>
                  </a:txBody>
                  <a:tcPr/>
                </a:tc>
                <a:tc>
                  <a:txBody>
                    <a:bodyPr/>
                    <a:lstStyle/>
                    <a:p>
                      <a:pPr algn="l"/>
                      <a:r>
                        <a:rPr lang="zh-CN" altLang="en-US" sz="1200" dirty="0"/>
                        <a:t>以“宝钢五冷轧碳钢系列机组生产方式研究”项目为背景和依托，研究了冷轧生产计划与调度问题，使用基于物流平衡的日生产计划方法，以“末端在制品库存拉动、各工序自律优化的多阶段逆向递推”思想来解决动态的多品种多阶段多目标多约束问题。对车间调度问题优化算法进行整理，结合冷轧系统的生产特点，以经典的置换流水车间（</a:t>
                      </a:r>
                      <a:r>
                        <a:rPr lang="en-US" altLang="zh-CN" sz="1200" dirty="0"/>
                        <a:t>Flow shop</a:t>
                      </a:r>
                      <a:r>
                        <a:rPr lang="zh-CN" altLang="en-US" sz="1200" dirty="0"/>
                        <a:t>）调度优化问题为理论支撑，建立了“带有中间库的流水车间批量（间隙性）生产调度优化模型”。</a:t>
                      </a:r>
                    </a:p>
                  </a:txBody>
                  <a:tcPr/>
                </a:tc>
                <a:extLst>
                  <a:ext uri="{0D108BD9-81ED-4DB2-BD59-A6C34878D82A}">
                    <a16:rowId xmlns:a16="http://schemas.microsoft.com/office/drawing/2014/main" val="2570217873"/>
                  </a:ext>
                </a:extLst>
              </a:tr>
              <a:tr h="988333">
                <a:tc>
                  <a:txBody>
                    <a:bodyPr/>
                    <a:lstStyle/>
                    <a:p>
                      <a:pPr algn="l"/>
                      <a:r>
                        <a:rPr lang="en-US" altLang="zh-CN" sz="1400" dirty="0"/>
                        <a:t>2011</a:t>
                      </a:r>
                      <a:endParaRPr lang="zh-CN" altLang="en-US" sz="1400" dirty="0"/>
                    </a:p>
                  </a:txBody>
                  <a:tcPr/>
                </a:tc>
                <a:tc>
                  <a:txBody>
                    <a:bodyPr/>
                    <a:lstStyle/>
                    <a:p>
                      <a:pPr algn="l"/>
                      <a:r>
                        <a:rPr lang="zh-CN" altLang="en-US" sz="1200" kern="1200" dirty="0">
                          <a:solidFill>
                            <a:schemeClr val="dk1"/>
                          </a:solidFill>
                          <a:latin typeface="+mn-lt"/>
                          <a:ea typeface="+mn-ea"/>
                          <a:cs typeface="+mn-cs"/>
                        </a:rPr>
                        <a:t>王利</a:t>
                      </a:r>
                      <a:r>
                        <a:rPr lang="en-US" altLang="zh-CN" sz="1200" kern="1200" dirty="0">
                          <a:solidFill>
                            <a:schemeClr val="dk1"/>
                          </a:solidFill>
                          <a:latin typeface="+mn-lt"/>
                          <a:ea typeface="+mn-ea"/>
                          <a:cs typeface="+mn-cs"/>
                        </a:rPr>
                        <a:t>.</a:t>
                      </a:r>
                      <a:r>
                        <a:rPr lang="zh-CN" altLang="en-US" sz="1200" kern="1200" dirty="0">
                          <a:solidFill>
                            <a:schemeClr val="dk1"/>
                          </a:solidFill>
                          <a:latin typeface="+mn-lt"/>
                          <a:ea typeface="+mn-ea"/>
                          <a:cs typeface="+mn-cs"/>
                        </a:rPr>
                        <a:t>冷轧全流程生产计划与动态调度方法的研究与应用</a:t>
                      </a:r>
                      <a:r>
                        <a:rPr lang="en-US" altLang="zh-CN" sz="1200" kern="1200" dirty="0">
                          <a:solidFill>
                            <a:schemeClr val="dk1"/>
                          </a:solidFill>
                          <a:latin typeface="+mn-lt"/>
                          <a:ea typeface="+mn-ea"/>
                          <a:cs typeface="+mn-cs"/>
                        </a:rPr>
                        <a:t>[D].</a:t>
                      </a:r>
                      <a:r>
                        <a:rPr lang="zh-CN" altLang="en-US" sz="1200" kern="1200" dirty="0">
                          <a:solidFill>
                            <a:schemeClr val="dk1"/>
                          </a:solidFill>
                          <a:latin typeface="+mn-lt"/>
                          <a:ea typeface="+mn-ea"/>
                          <a:cs typeface="+mn-cs"/>
                        </a:rPr>
                        <a:t>大连理工大学</a:t>
                      </a:r>
                      <a:r>
                        <a:rPr lang="en-US" altLang="zh-CN" sz="1200" kern="1200" dirty="0">
                          <a:solidFill>
                            <a:schemeClr val="dk1"/>
                          </a:solidFill>
                          <a:latin typeface="+mn-lt"/>
                          <a:ea typeface="+mn-ea"/>
                          <a:cs typeface="+mn-cs"/>
                        </a:rPr>
                        <a:t>,2011.</a:t>
                      </a:r>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zh-CN" sz="1200" kern="1200" dirty="0">
                          <a:solidFill>
                            <a:schemeClr val="dk1"/>
                          </a:solidFill>
                          <a:latin typeface="+mn-lt"/>
                          <a:ea typeface="+mn-ea"/>
                          <a:cs typeface="+mn-cs"/>
                        </a:rPr>
                        <a:t>根据定货合同的特点，利用待产合同的宽度、入口厚度、出口厚度与交货期数据建立子空间聚类模型，提出了带有交货期区间特征的子空间聚类方法完成合同组批。根据宝钢冷轧薄板厂机组分布关系，以冷轧机组为中心结点，考虑机组的生产能力和工艺规程，建立了针对准时交货、合理分配产能和降低在制品库存的全流程合同计划模型，利用分时蚁群算法，依据合同的交货期、在制品库存和产品的生产流向要求，实现合同生产排产和产能分配。</a:t>
                      </a:r>
                      <a:endParaRPr lang="zh-CN" altLang="en-US" sz="1200" dirty="0"/>
                    </a:p>
                  </a:txBody>
                  <a:tcPr/>
                </a:tc>
                <a:extLst>
                  <a:ext uri="{0D108BD9-81ED-4DB2-BD59-A6C34878D82A}">
                    <a16:rowId xmlns:a16="http://schemas.microsoft.com/office/drawing/2014/main" val="4195204791"/>
                  </a:ext>
                </a:extLst>
              </a:tr>
              <a:tr h="988333">
                <a:tc>
                  <a:txBody>
                    <a:bodyPr/>
                    <a:lstStyle/>
                    <a:p>
                      <a:pPr algn="l"/>
                      <a:r>
                        <a:rPr lang="en-US" altLang="zh-CN" sz="1400" dirty="0"/>
                        <a:t>2012</a:t>
                      </a:r>
                      <a:endParaRPr lang="zh-CN" altLang="en-US" sz="1400" dirty="0"/>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en-US" altLang="zh-CN" sz="1200" dirty="0" err="1"/>
                        <a:t>Ramezanian</a:t>
                      </a:r>
                      <a:r>
                        <a:rPr lang="en-US" altLang="zh-CN" sz="1200" dirty="0"/>
                        <a:t> R, </a:t>
                      </a:r>
                      <a:r>
                        <a:rPr lang="en-US" altLang="zh-CN" sz="1200" dirty="0" err="1"/>
                        <a:t>Rahmani</a:t>
                      </a:r>
                      <a:r>
                        <a:rPr lang="en-US" altLang="zh-CN" sz="1200" dirty="0"/>
                        <a:t> D, </a:t>
                      </a:r>
                      <a:r>
                        <a:rPr lang="en-US" altLang="zh-CN" sz="1200" dirty="0" err="1"/>
                        <a:t>Barzinpour</a:t>
                      </a:r>
                      <a:r>
                        <a:rPr lang="en-US" altLang="zh-CN" sz="1200" dirty="0"/>
                        <a:t> F. An aggregate production planning model for two phase production systems: Solving with genetic algorithm and tabu search[J]. Expert systems with applications, 2012, 39(1): 1256-1263.</a:t>
                      </a:r>
                      <a:endParaRPr lang="zh-CN" altLang="en-US" sz="1200" dirty="0"/>
                    </a:p>
                    <a:p>
                      <a:pPr algn="l"/>
                      <a:endParaRPr lang="en-US" altLang="zh-CN" sz="1200" kern="1200" dirty="0">
                        <a:solidFill>
                          <a:schemeClr val="dk1"/>
                        </a:solidFill>
                        <a:latin typeface="+mn-lt"/>
                        <a:ea typeface="+mn-ea"/>
                        <a:cs typeface="+mn-cs"/>
                      </a:endParaRPr>
                    </a:p>
                  </a:txBody>
                  <a:tcPr/>
                </a:tc>
                <a:tc>
                  <a:txBody>
                    <a:bodyPr/>
                    <a:lstStyle/>
                    <a:p>
                      <a:pPr marL="0" marR="0" lvl="0" indent="0" algn="l" defTabSz="457128" rtl="0" eaLnBrk="1" fontAlgn="auto" latinLnBrk="0" hangingPunct="1">
                        <a:lnSpc>
                          <a:spcPct val="100000"/>
                        </a:lnSpc>
                        <a:spcBef>
                          <a:spcPts val="0"/>
                        </a:spcBef>
                        <a:spcAft>
                          <a:spcPts val="0"/>
                        </a:spcAft>
                        <a:buClrTx/>
                        <a:buSzTx/>
                        <a:buFontTx/>
                        <a:buNone/>
                        <a:tabLst/>
                        <a:defRPr/>
                      </a:pPr>
                      <a:r>
                        <a:rPr lang="zh-CN" altLang="en-US" sz="1200" dirty="0"/>
                        <a:t>聚焦于多期、多产品和多机器系统的生产计划，并包含设置决策。作者为一般的两阶段综合生产计划系统开发了一个混合整数线性规划（</a:t>
                      </a:r>
                      <a:r>
                        <a:rPr lang="en-US" altLang="zh-CN" sz="1200" dirty="0"/>
                        <a:t>MILP</a:t>
                      </a:r>
                      <a:r>
                        <a:rPr lang="zh-CN" altLang="en-US" sz="1200" dirty="0"/>
                        <a:t>）模型。由于综合生产计划属于</a:t>
                      </a:r>
                      <a:r>
                        <a:rPr lang="en-US" altLang="zh-CN" sz="1200" dirty="0"/>
                        <a:t>NP</a:t>
                      </a:r>
                      <a:r>
                        <a:rPr lang="zh-CN" altLang="en-US" sz="1200" dirty="0"/>
                        <a:t>难问题类别，作者实施了遗传算法和禁忌搜索算法来求解该问题。</a:t>
                      </a:r>
                    </a:p>
                    <a:p>
                      <a:pPr algn="l"/>
                      <a:endParaRPr lang="zh-CN" altLang="en-US" sz="1200" dirty="0"/>
                    </a:p>
                  </a:txBody>
                  <a:tcPr/>
                </a:tc>
                <a:extLst>
                  <a:ext uri="{0D108BD9-81ED-4DB2-BD59-A6C34878D82A}">
                    <a16:rowId xmlns:a16="http://schemas.microsoft.com/office/drawing/2014/main" val="2668558807"/>
                  </a:ext>
                </a:extLst>
              </a:tr>
            </a:tbl>
          </a:graphicData>
        </a:graphic>
      </p:graphicFrame>
    </p:spTree>
    <p:extLst>
      <p:ext uri="{BB962C8B-B14F-4D97-AF65-F5344CB8AC3E}">
        <p14:creationId xmlns:p14="http://schemas.microsoft.com/office/powerpoint/2010/main" val="54364323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02DCBA-8993-48BB-A72F-5DDF3B7081DB}"/>
              </a:ext>
            </a:extLst>
          </p:cNvPr>
          <p:cNvGrpSpPr/>
          <p:nvPr/>
        </p:nvGrpSpPr>
        <p:grpSpPr>
          <a:xfrm>
            <a:off x="12429" y="78800"/>
            <a:ext cx="5181602" cy="523220"/>
            <a:chOff x="-2" y="1024232"/>
            <a:chExt cx="6096002" cy="523220"/>
          </a:xfrm>
        </p:grpSpPr>
        <p:sp>
          <p:nvSpPr>
            <p:cNvPr id="3" name="矩形: 圆顶角 2">
              <a:extLst>
                <a:ext uri="{FF2B5EF4-FFF2-40B4-BE49-F238E27FC236}">
                  <a16:creationId xmlns:a16="http://schemas.microsoft.com/office/drawing/2014/main" id="{A68EF1F3-4FE1-4FC8-9BE4-1A833E2091F5}"/>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C35FD364-9AF5-470C-864A-F01634503267}"/>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 name="组合 4">
            <a:extLst>
              <a:ext uri="{FF2B5EF4-FFF2-40B4-BE49-F238E27FC236}">
                <a16:creationId xmlns:a16="http://schemas.microsoft.com/office/drawing/2014/main" id="{0AAF51CD-BD2C-493A-97D3-3C47B618A285}"/>
              </a:ext>
            </a:extLst>
          </p:cNvPr>
          <p:cNvGrpSpPr/>
          <p:nvPr/>
        </p:nvGrpSpPr>
        <p:grpSpPr>
          <a:xfrm>
            <a:off x="137150" y="713504"/>
            <a:ext cx="5958850" cy="581057"/>
            <a:chOff x="337175" y="1658838"/>
            <a:chExt cx="5958850" cy="581057"/>
          </a:xfrm>
        </p:grpSpPr>
        <p:sp>
          <p:nvSpPr>
            <p:cNvPr id="6" name="文本框 5">
              <a:extLst>
                <a:ext uri="{FF2B5EF4-FFF2-40B4-BE49-F238E27FC236}">
                  <a16:creationId xmlns:a16="http://schemas.microsoft.com/office/drawing/2014/main" id="{47FBF3A9-22D4-456A-8ECA-7BEA3ED4CB8F}"/>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炼钢</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连铸</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热轧一体化研究</a:t>
              </a:r>
            </a:p>
          </p:txBody>
        </p:sp>
        <p:sp>
          <p:nvSpPr>
            <p:cNvPr id="7" name="等腰三角形 6">
              <a:extLst>
                <a:ext uri="{FF2B5EF4-FFF2-40B4-BE49-F238E27FC236}">
                  <a16:creationId xmlns:a16="http://schemas.microsoft.com/office/drawing/2014/main" id="{52F8684B-500E-4645-8064-A964C3EF47C1}"/>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74C395F-2BC7-42BE-BFD1-37DF9BF974A3}"/>
              </a:ext>
            </a:extLst>
          </p:cNvPr>
          <p:cNvSpPr txBox="1"/>
          <p:nvPr/>
        </p:nvSpPr>
        <p:spPr>
          <a:xfrm>
            <a:off x="252411" y="1247532"/>
            <a:ext cx="11687175" cy="1689052"/>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多考虑炼钢</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连铸计划编排、热轧计划编排和炼铸轧一体化问题，其中炉次计划多考虑轧制宽度跳跃、交货期和无委材使用量，浇次计划多考虑浇次数和交货期，热轧计划考虑厚度跳跃、硬度跳跃等。一体化计划多以提高热装率为目标。</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4426A975-E301-44E5-944B-33F60ECB0549}"/>
              </a:ext>
            </a:extLst>
          </p:cNvPr>
          <p:cNvGrpSpPr/>
          <p:nvPr/>
        </p:nvGrpSpPr>
        <p:grpSpPr>
          <a:xfrm>
            <a:off x="137150" y="3005710"/>
            <a:ext cx="5958850" cy="581057"/>
            <a:chOff x="337175" y="1658838"/>
            <a:chExt cx="5958850" cy="581057"/>
          </a:xfrm>
        </p:grpSpPr>
        <p:sp>
          <p:nvSpPr>
            <p:cNvPr id="10" name="文本框 9">
              <a:extLst>
                <a:ext uri="{FF2B5EF4-FFF2-40B4-BE49-F238E27FC236}">
                  <a16:creationId xmlns:a16="http://schemas.microsoft.com/office/drawing/2014/main" id="{45BE8DC6-1762-4F5A-BF32-DE1AAB2C25A9}"/>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冷轧一体化研究</a:t>
              </a:r>
            </a:p>
          </p:txBody>
        </p:sp>
        <p:sp>
          <p:nvSpPr>
            <p:cNvPr id="11" name="等腰三角形 10">
              <a:extLst>
                <a:ext uri="{FF2B5EF4-FFF2-40B4-BE49-F238E27FC236}">
                  <a16:creationId xmlns:a16="http://schemas.microsoft.com/office/drawing/2014/main" id="{08E48D9C-A0B4-4DBE-A9FB-3E80616473D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6777F471-5323-4D7F-91EA-36712B933163}"/>
              </a:ext>
            </a:extLst>
          </p:cNvPr>
          <p:cNvSpPr txBox="1"/>
          <p:nvPr/>
        </p:nvSpPr>
        <p:spPr>
          <a:xfrm>
            <a:off x="220232" y="3807655"/>
            <a:ext cx="11687175" cy="2243050"/>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与热轧生产过程相比，冷轧生产过程产线更长，中间库更多，生产计划与调度更复杂，并且生产计划大多仍由计划员</a:t>
            </a:r>
            <a:r>
              <a:rPr lang="zh-CN" altLang="en-US" b="1" dirty="0">
                <a:solidFill>
                  <a:srgbClr val="FF0000"/>
                </a:solidFill>
                <a:latin typeface="微软雅黑" panose="020B0503020204020204" pitchFamily="34" charset="-122"/>
                <a:ea typeface="微软雅黑" panose="020B0503020204020204" pitchFamily="34" charset="-122"/>
              </a:rPr>
              <a:t>人工决策</a:t>
            </a:r>
            <a:r>
              <a:rPr lang="zh-CN" altLang="en-US" dirty="0">
                <a:solidFill>
                  <a:schemeClr val="bg1"/>
                </a:solidFill>
                <a:latin typeface="微软雅黑" panose="020B0503020204020204" pitchFamily="34" charset="-122"/>
                <a:ea typeface="微软雅黑" panose="020B0503020204020204" pitchFamily="34" charset="-122"/>
              </a:rPr>
              <a:t>。现有的冷轧一体化调度只考虑了</a:t>
            </a:r>
            <a:r>
              <a:rPr lang="zh-CN" altLang="en-US" b="1" dirty="0">
                <a:solidFill>
                  <a:srgbClr val="FF0000"/>
                </a:solidFill>
                <a:latin typeface="微软雅黑" panose="020B0503020204020204" pitchFamily="34" charset="-122"/>
                <a:ea typeface="微软雅黑" panose="020B0503020204020204" pitchFamily="34" charset="-122"/>
              </a:rPr>
              <a:t>合同交期</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工艺约束</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机组产能约束</a:t>
            </a:r>
            <a:r>
              <a:rPr lang="zh-CN" altLang="en-US" dirty="0">
                <a:solidFill>
                  <a:schemeClr val="bg1"/>
                </a:solidFill>
                <a:latin typeface="微软雅黑" panose="020B0503020204020204" pitchFamily="34" charset="-122"/>
                <a:ea typeface="微软雅黑" panose="020B0503020204020204" pitchFamily="34" charset="-122"/>
              </a:rPr>
              <a:t>与</a:t>
            </a:r>
            <a:r>
              <a:rPr lang="zh-CN" altLang="en-US" b="1" dirty="0">
                <a:solidFill>
                  <a:srgbClr val="FF0000"/>
                </a:solidFill>
                <a:latin typeface="微软雅黑" panose="020B0503020204020204" pitchFamily="34" charset="-122"/>
                <a:ea typeface="微软雅黑" panose="020B0503020204020204" pitchFamily="34" charset="-122"/>
              </a:rPr>
              <a:t>库存约束</a:t>
            </a:r>
            <a:r>
              <a:rPr lang="zh-CN" altLang="en-US" dirty="0">
                <a:solidFill>
                  <a:schemeClr val="bg1"/>
                </a:solidFill>
                <a:latin typeface="微软雅黑" panose="020B0503020204020204" pitchFamily="34" charset="-122"/>
                <a:ea typeface="微软雅黑" panose="020B0503020204020204" pitchFamily="34" charset="-122"/>
              </a:rPr>
              <a:t>中的一个或几个特点，难以在工业生产过程中使用。</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文献综述</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VRPTW</a:t>
              </a:r>
              <a:endPar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8" name="表格 2">
            <a:extLst>
              <a:ext uri="{FF2B5EF4-FFF2-40B4-BE49-F238E27FC236}">
                <a16:creationId xmlns:a16="http://schemas.microsoft.com/office/drawing/2014/main" id="{9C94DB65-75CC-48EA-B571-DAA070EB0995}"/>
              </a:ext>
            </a:extLst>
          </p:cNvPr>
          <p:cNvGraphicFramePr>
            <a:graphicFrameLocks noGrp="1"/>
          </p:cNvGraphicFramePr>
          <p:nvPr>
            <p:extLst>
              <p:ext uri="{D42A27DB-BD31-4B8C-83A1-F6EECF244321}">
                <p14:modId xmlns:p14="http://schemas.microsoft.com/office/powerpoint/2010/main" val="4019282207"/>
              </p:ext>
            </p:extLst>
          </p:nvPr>
        </p:nvGraphicFramePr>
        <p:xfrm>
          <a:off x="391508" y="1587716"/>
          <a:ext cx="11624214" cy="4986347"/>
        </p:xfrm>
        <a:graphic>
          <a:graphicData uri="http://schemas.openxmlformats.org/drawingml/2006/table">
            <a:tbl>
              <a:tblPr firstRow="1" bandRow="1">
                <a:tableStyleId>{5C22544A-7EE6-4342-B048-85BDC9FD1C3A}</a:tableStyleId>
              </a:tblPr>
              <a:tblGrid>
                <a:gridCol w="780001">
                  <a:extLst>
                    <a:ext uri="{9D8B030D-6E8A-4147-A177-3AD203B41FA5}">
                      <a16:colId xmlns:a16="http://schemas.microsoft.com/office/drawing/2014/main" val="3357548726"/>
                    </a:ext>
                  </a:extLst>
                </a:gridCol>
                <a:gridCol w="4264091">
                  <a:extLst>
                    <a:ext uri="{9D8B030D-6E8A-4147-A177-3AD203B41FA5}">
                      <a16:colId xmlns:a16="http://schemas.microsoft.com/office/drawing/2014/main" val="1798062280"/>
                    </a:ext>
                  </a:extLst>
                </a:gridCol>
                <a:gridCol w="6580122">
                  <a:extLst>
                    <a:ext uri="{9D8B030D-6E8A-4147-A177-3AD203B41FA5}">
                      <a16:colId xmlns:a16="http://schemas.microsoft.com/office/drawing/2014/main" val="2023886666"/>
                    </a:ext>
                  </a:extLst>
                </a:gridCol>
              </a:tblGrid>
              <a:tr h="414347">
                <a:tc>
                  <a:txBody>
                    <a:bodyPr/>
                    <a:lstStyle/>
                    <a:p>
                      <a:pPr algn="l"/>
                      <a:r>
                        <a:rPr lang="zh-CN" altLang="en-US" dirty="0"/>
                        <a:t>年份</a:t>
                      </a:r>
                    </a:p>
                  </a:txBody>
                  <a:tcPr/>
                </a:tc>
                <a:tc>
                  <a:txBody>
                    <a:bodyPr/>
                    <a:lstStyle/>
                    <a:p>
                      <a:pPr algn="ctr"/>
                      <a:r>
                        <a:rPr lang="zh-CN" altLang="en-US" dirty="0"/>
                        <a:t>文献</a:t>
                      </a:r>
                    </a:p>
                  </a:txBody>
                  <a:tcPr/>
                </a:tc>
                <a:tc>
                  <a:txBody>
                    <a:bodyPr/>
                    <a:lstStyle/>
                    <a:p>
                      <a:pPr algn="ctr"/>
                      <a:r>
                        <a:rPr lang="zh-CN" altLang="en-US" dirty="0"/>
                        <a:t>主要内容</a:t>
                      </a:r>
                    </a:p>
                  </a:txBody>
                  <a:tcPr/>
                </a:tc>
                <a:extLst>
                  <a:ext uri="{0D108BD9-81ED-4DB2-BD59-A6C34878D82A}">
                    <a16:rowId xmlns:a16="http://schemas.microsoft.com/office/drawing/2014/main" val="532093942"/>
                  </a:ext>
                </a:extLst>
              </a:tr>
              <a:tr h="538461">
                <a:tc>
                  <a:txBody>
                    <a:bodyPr/>
                    <a:lstStyle/>
                    <a:p>
                      <a:pPr algn="l"/>
                      <a:r>
                        <a:rPr lang="en-US" altLang="zh-CN" sz="1400" dirty="0"/>
                        <a:t>2024</a:t>
                      </a:r>
                      <a:endParaRPr lang="zh-CN" altLang="en-US" sz="1400" dirty="0"/>
                    </a:p>
                  </a:txBody>
                  <a:tcPr/>
                </a:tc>
                <a:tc>
                  <a:txBody>
                    <a:bodyPr/>
                    <a:lstStyle/>
                    <a:p>
                      <a:pPr algn="l"/>
                      <a:r>
                        <a:rPr lang="en-US" altLang="zh-CN" sz="1200" kern="1200" dirty="0">
                          <a:solidFill>
                            <a:schemeClr val="dk1"/>
                          </a:solidFill>
                          <a:latin typeface="+mn-lt"/>
                          <a:ea typeface="+mn-ea"/>
                          <a:cs typeface="+mn-cs"/>
                        </a:rPr>
                        <a:t>Li H, Qian B, Yu N, et al. A Branch-and-Price Heuristic Algorithm for Vehicle Routing Problem with Soft Time Windows[C]//International Conference on Intelligent Computing. Singapore: Springer Nature Singapore, 2024: 443-453.</a:t>
                      </a:r>
                    </a:p>
                  </a:txBody>
                  <a:tcPr/>
                </a:tc>
                <a:tc>
                  <a:txBody>
                    <a:bodyPr/>
                    <a:lstStyle/>
                    <a:p>
                      <a:r>
                        <a:rPr lang="zh-CN" altLang="en-US" sz="1200" dirty="0"/>
                        <a:t>针对以最小化总成本为目标的带软时间窗的车辆路径规划问题，提出了一种基于分支定价的启发式算法。首先采用贪婪规则启发式构造初始列，然后设计列生成算法解决子定价问题，此外，在</a:t>
                      </a:r>
                      <a:r>
                        <a:rPr lang="en-US" altLang="zh-CN" sz="1200" dirty="0"/>
                        <a:t>LP</a:t>
                      </a:r>
                      <a:r>
                        <a:rPr lang="zh-CN" altLang="en-US" sz="1200" dirty="0"/>
                        <a:t>解为分数解的情况下，引入分支方案。</a:t>
                      </a:r>
                    </a:p>
                  </a:txBody>
                  <a:tcPr/>
                </a:tc>
                <a:extLst>
                  <a:ext uri="{0D108BD9-81ED-4DB2-BD59-A6C34878D82A}">
                    <a16:rowId xmlns:a16="http://schemas.microsoft.com/office/drawing/2014/main" val="801746596"/>
                  </a:ext>
                </a:extLst>
              </a:tr>
              <a:tr h="538461">
                <a:tc>
                  <a:txBody>
                    <a:bodyPr/>
                    <a:lstStyle/>
                    <a:p>
                      <a:pPr algn="l"/>
                      <a:r>
                        <a:rPr lang="en-US" altLang="zh-CN" sz="1400" dirty="0"/>
                        <a:t>2022</a:t>
                      </a:r>
                      <a:endParaRPr lang="zh-CN" altLang="en-US" sz="1400" dirty="0"/>
                    </a:p>
                  </a:txBody>
                  <a:tcPr/>
                </a:tc>
                <a:tc>
                  <a:txBody>
                    <a:bodyPr/>
                    <a:lstStyle/>
                    <a:p>
                      <a:pPr algn="l"/>
                      <a:r>
                        <a:rPr lang="en-US" altLang="zh-CN" sz="1200" kern="1200" dirty="0">
                          <a:solidFill>
                            <a:schemeClr val="dk1"/>
                          </a:solidFill>
                          <a:latin typeface="+mn-lt"/>
                          <a:ea typeface="+mn-ea"/>
                          <a:cs typeface="+mn-cs"/>
                        </a:rPr>
                        <a:t>Yu N, Qian B, Hu R, et al. Solving open vehicle problem with time window by hybrid column generation algorithm[J]. Journal of Systems Engineering and Electronics, 2022, 33(4): 997-1009.</a:t>
                      </a:r>
                    </a:p>
                  </a:txBody>
                  <a:tcPr/>
                </a:tc>
                <a:tc>
                  <a:txBody>
                    <a:bodyPr/>
                    <a:lstStyle/>
                    <a:p>
                      <a:r>
                        <a:rPr lang="zh-CN" altLang="en-US" sz="1200" dirty="0"/>
                        <a:t>研究了带时间窗得到开放式车辆路径规划问题，即在配送完任务之后不需要返回仓库。优化目标是总距离最小，提出了一种混合列生成算法，并嵌入了精确算法和元气法师方法，结果表明，提出的算法速度更快，可以在合理的时间内获得</a:t>
                      </a:r>
                      <a:r>
                        <a:rPr lang="en-US" altLang="zh-CN" sz="1200" dirty="0"/>
                        <a:t>100</a:t>
                      </a:r>
                      <a:r>
                        <a:rPr lang="zh-CN" altLang="en-US" sz="1200" dirty="0"/>
                        <a:t>个客户问题的近似最优解。</a:t>
                      </a:r>
                    </a:p>
                  </a:txBody>
                  <a:tcPr/>
                </a:tc>
                <a:extLst>
                  <a:ext uri="{0D108BD9-81ED-4DB2-BD59-A6C34878D82A}">
                    <a16:rowId xmlns:a16="http://schemas.microsoft.com/office/drawing/2014/main" val="2691038615"/>
                  </a:ext>
                </a:extLst>
              </a:tr>
              <a:tr h="680158">
                <a:tc>
                  <a:txBody>
                    <a:bodyPr/>
                    <a:lstStyle/>
                    <a:p>
                      <a:pPr algn="l"/>
                      <a:r>
                        <a:rPr lang="en-US" altLang="zh-CN" sz="1400" dirty="0"/>
                        <a:t>2024</a:t>
                      </a:r>
                      <a:endParaRPr lang="zh-CN" altLang="en-US" sz="1400" dirty="0"/>
                    </a:p>
                  </a:txBody>
                  <a:tcPr/>
                </a:tc>
                <a:tc>
                  <a:txBody>
                    <a:bodyPr/>
                    <a:lstStyle/>
                    <a:p>
                      <a:pPr algn="l"/>
                      <a:r>
                        <a:rPr lang="en-US" altLang="zh-CN" sz="1200" kern="1200" dirty="0">
                          <a:solidFill>
                            <a:schemeClr val="dk1"/>
                          </a:solidFill>
                          <a:latin typeface="+mn-lt"/>
                          <a:ea typeface="+mn-ea"/>
                          <a:cs typeface="+mn-cs"/>
                        </a:rPr>
                        <a:t>Yue B, Yang J, Ma J, et al. An improved sequential insertion algorithm and tabu search to vehicle routing problem with time windows[J]. RAIRO-Operations Research, 2024, 58(2): 1979-1999.</a:t>
                      </a:r>
                    </a:p>
                  </a:txBody>
                  <a:tcPr/>
                </a:tc>
                <a:tc>
                  <a:txBody>
                    <a:bodyPr/>
                    <a:lstStyle/>
                    <a:p>
                      <a:r>
                        <a:rPr lang="zh-CN" altLang="en-US" sz="1200" dirty="0"/>
                        <a:t>提出了一种改进的顺序初始化算法，以在较少的计算时间内构造高质量的可行初始解。利用可变邻域搜索和禁忌搜索，进一步优化算法初始解。</a:t>
                      </a:r>
                    </a:p>
                  </a:txBody>
                  <a:tcPr/>
                </a:tc>
                <a:extLst>
                  <a:ext uri="{0D108BD9-81ED-4DB2-BD59-A6C34878D82A}">
                    <a16:rowId xmlns:a16="http://schemas.microsoft.com/office/drawing/2014/main" val="4032317269"/>
                  </a:ext>
                </a:extLst>
              </a:tr>
              <a:tr h="538461">
                <a:tc>
                  <a:txBody>
                    <a:bodyPr/>
                    <a:lstStyle/>
                    <a:p>
                      <a:pPr algn="l"/>
                      <a:r>
                        <a:rPr lang="en-US" altLang="zh-CN" sz="1400" dirty="0"/>
                        <a:t>2024</a:t>
                      </a:r>
                      <a:endParaRPr lang="zh-CN" altLang="en-US" sz="1400" dirty="0"/>
                    </a:p>
                  </a:txBody>
                  <a:tcPr/>
                </a:tc>
                <a:tc>
                  <a:txBody>
                    <a:bodyPr/>
                    <a:lstStyle/>
                    <a:p>
                      <a:pPr algn="l"/>
                      <a:r>
                        <a:rPr lang="en-US" altLang="zh-CN" sz="1200" kern="1200" dirty="0" err="1">
                          <a:solidFill>
                            <a:schemeClr val="dk1"/>
                          </a:solidFill>
                          <a:latin typeface="+mn-lt"/>
                          <a:ea typeface="+mn-ea"/>
                          <a:cs typeface="+mn-cs"/>
                        </a:rPr>
                        <a:t>Maroof</a:t>
                      </a:r>
                      <a:r>
                        <a:rPr lang="en-US" altLang="zh-CN" sz="1200" kern="1200" dirty="0">
                          <a:solidFill>
                            <a:schemeClr val="dk1"/>
                          </a:solidFill>
                          <a:latin typeface="+mn-lt"/>
                          <a:ea typeface="+mn-ea"/>
                          <a:cs typeface="+mn-cs"/>
                        </a:rPr>
                        <a:t> A, </a:t>
                      </a:r>
                      <a:r>
                        <a:rPr lang="en-US" altLang="zh-CN" sz="1200" kern="1200" dirty="0" err="1">
                          <a:solidFill>
                            <a:schemeClr val="dk1"/>
                          </a:solidFill>
                          <a:latin typeface="+mn-lt"/>
                          <a:ea typeface="+mn-ea"/>
                          <a:cs typeface="+mn-cs"/>
                        </a:rPr>
                        <a:t>Ayvaz</a:t>
                      </a:r>
                      <a:r>
                        <a:rPr lang="en-US" altLang="zh-CN" sz="1200" kern="1200" dirty="0">
                          <a:solidFill>
                            <a:schemeClr val="dk1"/>
                          </a:solidFill>
                          <a:latin typeface="+mn-lt"/>
                          <a:ea typeface="+mn-ea"/>
                          <a:cs typeface="+mn-cs"/>
                        </a:rPr>
                        <a:t> B, Naeem K. Logistics optimization using hybrid genetic algorithm (</a:t>
                      </a:r>
                      <a:r>
                        <a:rPr lang="en-US" altLang="zh-CN" sz="1200" kern="1200" dirty="0" err="1">
                          <a:solidFill>
                            <a:schemeClr val="dk1"/>
                          </a:solidFill>
                          <a:latin typeface="+mn-lt"/>
                          <a:ea typeface="+mn-ea"/>
                          <a:cs typeface="+mn-cs"/>
                        </a:rPr>
                        <a:t>hga</a:t>
                      </a:r>
                      <a:r>
                        <a:rPr lang="en-US" altLang="zh-CN" sz="1200" kern="1200" dirty="0">
                          <a:solidFill>
                            <a:schemeClr val="dk1"/>
                          </a:solidFill>
                          <a:latin typeface="+mn-lt"/>
                          <a:ea typeface="+mn-ea"/>
                          <a:cs typeface="+mn-cs"/>
                        </a:rPr>
                        <a:t>): a solution to the vehicle routing problem with time windows (</a:t>
                      </a:r>
                      <a:r>
                        <a:rPr lang="en-US" altLang="zh-CN" sz="1200" kern="1200" dirty="0" err="1">
                          <a:solidFill>
                            <a:schemeClr val="dk1"/>
                          </a:solidFill>
                          <a:latin typeface="+mn-lt"/>
                          <a:ea typeface="+mn-ea"/>
                          <a:cs typeface="+mn-cs"/>
                        </a:rPr>
                        <a:t>vrptw</a:t>
                      </a:r>
                      <a:r>
                        <a:rPr lang="en-US" altLang="zh-CN" sz="1200" kern="1200" dirty="0">
                          <a:solidFill>
                            <a:schemeClr val="dk1"/>
                          </a:solidFill>
                          <a:latin typeface="+mn-lt"/>
                          <a:ea typeface="+mn-ea"/>
                          <a:cs typeface="+mn-cs"/>
                        </a:rPr>
                        <a:t>)[J]. IEEE Access, 2024.</a:t>
                      </a:r>
                    </a:p>
                  </a:txBody>
                  <a:tcPr/>
                </a:tc>
                <a:tc>
                  <a:txBody>
                    <a:bodyPr/>
                    <a:lstStyle/>
                    <a:p>
                      <a:r>
                        <a:rPr lang="zh-CN" altLang="en-US" sz="1200" dirty="0"/>
                        <a:t>提出了一种混合遗传算法</a:t>
                      </a:r>
                      <a:r>
                        <a:rPr lang="en-US" altLang="zh-CN" sz="1200" dirty="0"/>
                        <a:t>-</a:t>
                      </a:r>
                      <a:r>
                        <a:rPr lang="zh-CN" altLang="en-US" sz="1200" dirty="0"/>
                        <a:t>所罗门插入启发式（</a:t>
                      </a:r>
                      <a:r>
                        <a:rPr lang="en-US" altLang="zh-CN" sz="1200" dirty="0"/>
                        <a:t>HGA-SIH</a:t>
                      </a:r>
                      <a:r>
                        <a:rPr lang="zh-CN" altLang="en-US" sz="1200" dirty="0"/>
                        <a:t>）求解</a:t>
                      </a:r>
                      <a:r>
                        <a:rPr lang="en-US" altLang="zh-CN" sz="1200" dirty="0"/>
                        <a:t>VRPTW</a:t>
                      </a:r>
                      <a:r>
                        <a:rPr lang="zh-CN" altLang="en-US" sz="1200" dirty="0"/>
                        <a:t>问题，在</a:t>
                      </a:r>
                      <a:r>
                        <a:rPr lang="en-US" altLang="zh-CN" sz="1200" dirty="0"/>
                        <a:t>11</a:t>
                      </a:r>
                      <a:r>
                        <a:rPr lang="zh-CN" altLang="en-US" sz="1200" dirty="0"/>
                        <a:t>个实例中达到了已知最佳解（</a:t>
                      </a:r>
                      <a:r>
                        <a:rPr lang="en-US" altLang="zh-CN" sz="1200" dirty="0"/>
                        <a:t>BKS</a:t>
                      </a:r>
                      <a:r>
                        <a:rPr lang="zh-CN" altLang="en-US" sz="1200" dirty="0"/>
                        <a:t>），并在一个实例中提升了</a:t>
                      </a:r>
                      <a:r>
                        <a:rPr lang="en-US" altLang="zh-CN" sz="1200" dirty="0"/>
                        <a:t>BKS</a:t>
                      </a:r>
                      <a:r>
                        <a:rPr lang="zh-CN" altLang="en-US" sz="1200" dirty="0"/>
                        <a:t>解。</a:t>
                      </a:r>
                    </a:p>
                  </a:txBody>
                  <a:tcPr/>
                </a:tc>
                <a:extLst>
                  <a:ext uri="{0D108BD9-81ED-4DB2-BD59-A6C34878D82A}">
                    <a16:rowId xmlns:a16="http://schemas.microsoft.com/office/drawing/2014/main" val="690621848"/>
                  </a:ext>
                </a:extLst>
              </a:tr>
              <a:tr h="538461">
                <a:tc>
                  <a:txBody>
                    <a:bodyPr/>
                    <a:lstStyle/>
                    <a:p>
                      <a:pPr algn="l"/>
                      <a:r>
                        <a:rPr lang="en-US" altLang="zh-CN" sz="1400" dirty="0"/>
                        <a:t>2023</a:t>
                      </a:r>
                      <a:endParaRPr lang="zh-CN" altLang="en-US" sz="1400" dirty="0"/>
                    </a:p>
                  </a:txBody>
                  <a:tcPr/>
                </a:tc>
                <a:tc>
                  <a:txBody>
                    <a:bodyPr/>
                    <a:lstStyle/>
                    <a:p>
                      <a:pPr algn="l"/>
                      <a:r>
                        <a:rPr lang="en-US" altLang="zh-CN" sz="1200" kern="1200" dirty="0">
                          <a:solidFill>
                            <a:schemeClr val="dk1"/>
                          </a:solidFill>
                          <a:latin typeface="+mn-lt"/>
                          <a:ea typeface="+mn-ea"/>
                          <a:cs typeface="+mn-cs"/>
                        </a:rPr>
                        <a:t>Mukherjee P, Dey S. Efficient Vehicle Routing Problem: A Machine Learning and Evolutionary Computation Approach[C]//Proceedings of the Companion Conference on Genetic and Evolutionary Computation. 2023: 3-4.</a:t>
                      </a:r>
                    </a:p>
                  </a:txBody>
                  <a:tcPr/>
                </a:tc>
                <a:tc>
                  <a:txBody>
                    <a:bodyPr/>
                    <a:lstStyle/>
                    <a:p>
                      <a:r>
                        <a:rPr lang="zh-CN" altLang="en-US" sz="1200" dirty="0"/>
                        <a:t>提出一种机器学习模型，该模型利用</a:t>
                      </a:r>
                      <a:r>
                        <a:rPr lang="en-US" altLang="zh-CN" sz="1200" dirty="0"/>
                        <a:t>VRP</a:t>
                      </a:r>
                      <a:r>
                        <a:rPr lang="zh-CN" altLang="en-US" sz="1200" dirty="0"/>
                        <a:t>的图形特性来设计和改进计算方法，提高了</a:t>
                      </a:r>
                      <a:r>
                        <a:rPr lang="en-US" altLang="zh-CN" sz="1200" dirty="0"/>
                        <a:t>VRPTW</a:t>
                      </a:r>
                      <a:r>
                        <a:rPr lang="zh-CN" altLang="en-US" sz="1200" dirty="0"/>
                        <a:t>问题的求解效率。</a:t>
                      </a:r>
                    </a:p>
                  </a:txBody>
                  <a:tcPr/>
                </a:tc>
                <a:extLst>
                  <a:ext uri="{0D108BD9-81ED-4DB2-BD59-A6C34878D82A}">
                    <a16:rowId xmlns:a16="http://schemas.microsoft.com/office/drawing/2014/main" val="2665656520"/>
                  </a:ext>
                </a:extLst>
              </a:tr>
              <a:tr h="538461">
                <a:tc>
                  <a:txBody>
                    <a:bodyPr/>
                    <a:lstStyle/>
                    <a:p>
                      <a:pPr algn="l"/>
                      <a:r>
                        <a:rPr lang="en-US" altLang="zh-CN" sz="1400" dirty="0"/>
                        <a:t>2023</a:t>
                      </a:r>
                      <a:endParaRPr lang="zh-CN" altLang="en-US" sz="1400" dirty="0"/>
                    </a:p>
                  </a:txBody>
                  <a:tcPr/>
                </a:tc>
                <a:tc>
                  <a:txBody>
                    <a:bodyPr/>
                    <a:lstStyle/>
                    <a:p>
                      <a:pPr algn="l"/>
                      <a:r>
                        <a:rPr lang="en-US" altLang="zh-CN" sz="1200" kern="1200" dirty="0">
                          <a:solidFill>
                            <a:schemeClr val="dk1"/>
                          </a:solidFill>
                          <a:latin typeface="+mn-lt"/>
                          <a:ea typeface="+mn-ea"/>
                          <a:cs typeface="+mn-cs"/>
                        </a:rPr>
                        <a:t>Frey C M </a:t>
                      </a:r>
                      <a:r>
                        <a:rPr lang="en-US" altLang="zh-CN" sz="1200" kern="1200" dirty="0" err="1">
                          <a:solidFill>
                            <a:schemeClr val="dk1"/>
                          </a:solidFill>
                          <a:latin typeface="+mn-lt"/>
                          <a:ea typeface="+mn-ea"/>
                          <a:cs typeface="+mn-cs"/>
                        </a:rPr>
                        <a:t>M</a:t>
                      </a:r>
                      <a:r>
                        <a:rPr lang="en-US" altLang="zh-CN" sz="1200" kern="1200" dirty="0">
                          <a:solidFill>
                            <a:schemeClr val="dk1"/>
                          </a:solidFill>
                          <a:latin typeface="+mn-lt"/>
                          <a:ea typeface="+mn-ea"/>
                          <a:cs typeface="+mn-cs"/>
                        </a:rPr>
                        <a:t>, </a:t>
                      </a:r>
                      <a:r>
                        <a:rPr lang="en-US" altLang="zh-CN" sz="1200" kern="1200" dirty="0" err="1">
                          <a:solidFill>
                            <a:schemeClr val="dk1"/>
                          </a:solidFill>
                          <a:latin typeface="+mn-lt"/>
                          <a:ea typeface="+mn-ea"/>
                          <a:cs typeface="+mn-cs"/>
                        </a:rPr>
                        <a:t>Jungwirth</a:t>
                      </a:r>
                      <a:r>
                        <a:rPr lang="en-US" altLang="zh-CN" sz="1200" kern="1200" dirty="0">
                          <a:solidFill>
                            <a:schemeClr val="dk1"/>
                          </a:solidFill>
                          <a:latin typeface="+mn-lt"/>
                          <a:ea typeface="+mn-ea"/>
                          <a:cs typeface="+mn-cs"/>
                        </a:rPr>
                        <a:t> A, Frey M, et al. The vehicle routing problem with time windows and flexible delivery locations[J]. European Journal of Operational Research, 2023, 308(3): 1142-1159.</a:t>
                      </a:r>
                    </a:p>
                  </a:txBody>
                  <a:tcPr/>
                </a:tc>
                <a:tc>
                  <a:txBody>
                    <a:bodyPr/>
                    <a:lstStyle/>
                    <a:p>
                      <a:r>
                        <a:rPr lang="zh-CN" altLang="en-US" sz="1200" dirty="0"/>
                        <a:t>提出了一种</a:t>
                      </a:r>
                      <a:r>
                        <a:rPr lang="en-US" altLang="zh-CN" sz="1200" dirty="0"/>
                        <a:t>VRP</a:t>
                      </a:r>
                      <a:r>
                        <a:rPr lang="zh-CN" altLang="en-US" sz="1200" dirty="0"/>
                        <a:t>问题新变体：具有时间窗和灵活交付位置的车辆路径问题 </a:t>
                      </a:r>
                      <a:r>
                        <a:rPr lang="en-US" altLang="zh-CN" sz="1200" dirty="0"/>
                        <a:t>(VRPTW-FL)</a:t>
                      </a:r>
                      <a:r>
                        <a:rPr lang="zh-CN" altLang="en-US" sz="1200" dirty="0"/>
                        <a:t>，即每个客户的位置可以从一组潜在位置中选择，每个位置具有一定的容量限制。作者提出了一个数学模型和一个特殊的混合自适应大邻域搜索算法，很好的求解了该问题。</a:t>
                      </a:r>
                    </a:p>
                  </a:txBody>
                  <a:tcPr/>
                </a:tc>
                <a:extLst>
                  <a:ext uri="{0D108BD9-81ED-4DB2-BD59-A6C34878D82A}">
                    <a16:rowId xmlns:a16="http://schemas.microsoft.com/office/drawing/2014/main" val="3070954860"/>
                  </a:ext>
                </a:extLst>
              </a:tr>
            </a:tbl>
          </a:graphicData>
        </a:graphic>
      </p:graphicFrame>
    </p:spTree>
    <p:extLst>
      <p:ext uri="{BB962C8B-B14F-4D97-AF65-F5344CB8AC3E}">
        <p14:creationId xmlns:p14="http://schemas.microsoft.com/office/powerpoint/2010/main" val="137668182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3170" y="2012418"/>
            <a:ext cx="7059705" cy="1015663"/>
          </a:xfrm>
          <a:prstGeom prst="rect">
            <a:avLst/>
          </a:prstGeom>
          <a:noFill/>
        </p:spPr>
        <p:txBody>
          <a:bodyPr wrap="square" rtlCol="0">
            <a:spAutoFit/>
          </a:bodyPr>
          <a:lstStyle/>
          <a:p>
            <a:pPr algn="ctr"/>
            <a:r>
              <a:rPr kumimoji="1" lang="zh-CN" altLang="en-US" sz="6000" dirty="0">
                <a:solidFill>
                  <a:srgbClr val="104E87"/>
                </a:solidFill>
              </a:rPr>
              <a:t>研究内容</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2102928"/>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研究对象</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E322DD4A-B135-4936-A29A-CE1A4679FFCD}"/>
              </a:ext>
            </a:extLst>
          </p:cNvPr>
          <p:cNvSpPr txBox="1"/>
          <p:nvPr/>
        </p:nvSpPr>
        <p:spPr>
          <a:xfrm>
            <a:off x="252411" y="1361836"/>
            <a:ext cx="11687175" cy="581057"/>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以某钢厂中的冷轧（</a:t>
            </a:r>
            <a:r>
              <a:rPr lang="zh-CN" altLang="en-US" b="1" dirty="0">
                <a:solidFill>
                  <a:srgbClr val="FF0000"/>
                </a:solidFill>
                <a:latin typeface="微软雅黑" panose="020B0503020204020204" pitchFamily="34" charset="-122"/>
                <a:ea typeface="微软雅黑" panose="020B0503020204020204" pitchFamily="34" charset="-122"/>
              </a:rPr>
              <a:t>酸轧</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连退</a:t>
            </a:r>
            <a:r>
              <a:rPr lang="zh-CN" altLang="en-US" dirty="0">
                <a:solidFill>
                  <a:schemeClr val="bg1"/>
                </a:solidFill>
                <a:latin typeface="微软雅黑" panose="020B0503020204020204" pitchFamily="34" charset="-122"/>
                <a:ea typeface="微软雅黑" panose="020B0503020204020204" pitchFamily="34" charset="-122"/>
              </a:rPr>
              <a:t>）生产为研究对象</a:t>
            </a:r>
          </a:p>
        </p:txBody>
      </p:sp>
      <p:grpSp>
        <p:nvGrpSpPr>
          <p:cNvPr id="61" name="组合 60">
            <a:extLst>
              <a:ext uri="{FF2B5EF4-FFF2-40B4-BE49-F238E27FC236}">
                <a16:creationId xmlns:a16="http://schemas.microsoft.com/office/drawing/2014/main" id="{EC215F1B-9D4F-404D-808A-AA0763545BB6}"/>
              </a:ext>
            </a:extLst>
          </p:cNvPr>
          <p:cNvGrpSpPr/>
          <p:nvPr/>
        </p:nvGrpSpPr>
        <p:grpSpPr>
          <a:xfrm>
            <a:off x="286793" y="4070526"/>
            <a:ext cx="5958850" cy="581057"/>
            <a:chOff x="337175" y="1658838"/>
            <a:chExt cx="5958850" cy="581057"/>
          </a:xfrm>
        </p:grpSpPr>
        <p:sp>
          <p:nvSpPr>
            <p:cNvPr id="62" name="文本框 61">
              <a:extLst>
                <a:ext uri="{FF2B5EF4-FFF2-40B4-BE49-F238E27FC236}">
                  <a16:creationId xmlns:a16="http://schemas.microsoft.com/office/drawing/2014/main" id="{005247EA-2EE7-41A2-8A7A-1E2DFF390FBC}"/>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优化目标</a:t>
              </a:r>
            </a:p>
          </p:txBody>
        </p:sp>
        <p:sp>
          <p:nvSpPr>
            <p:cNvPr id="63" name="等腰三角形 62">
              <a:extLst>
                <a:ext uri="{FF2B5EF4-FFF2-40B4-BE49-F238E27FC236}">
                  <a16:creationId xmlns:a16="http://schemas.microsoft.com/office/drawing/2014/main" id="{4F7CDEC5-42BD-4931-92CB-0FA6BF65BA9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64" name="文本框 63">
            <a:extLst>
              <a:ext uri="{FF2B5EF4-FFF2-40B4-BE49-F238E27FC236}">
                <a16:creationId xmlns:a16="http://schemas.microsoft.com/office/drawing/2014/main" id="{81231CB2-23E5-4C6A-99D3-458E23880CB5}"/>
              </a:ext>
            </a:extLst>
          </p:cNvPr>
          <p:cNvSpPr txBox="1"/>
          <p:nvPr/>
        </p:nvSpPr>
        <p:spPr>
          <a:xfrm>
            <a:off x="322389" y="4967757"/>
            <a:ext cx="11687175" cy="581057"/>
          </a:xfrm>
          <a:prstGeom prst="rect">
            <a:avLst/>
          </a:prstGeom>
          <a:noFill/>
        </p:spPr>
        <p:txBody>
          <a:bodyPr wrap="square">
            <a:spAutoFit/>
          </a:bodyPr>
          <a:lstStyle/>
          <a:p>
            <a:pPr indent="457200">
              <a:lnSpc>
                <a:spcPct val="150000"/>
              </a:lnSpc>
            </a:pPr>
            <a:r>
              <a:rPr lang="zh-CN" altLang="en-US" dirty="0">
                <a:solidFill>
                  <a:schemeClr val="bg1"/>
                </a:solidFill>
                <a:latin typeface="微软雅黑" panose="020B0503020204020204" pitchFamily="34" charset="-122"/>
                <a:ea typeface="微软雅黑" panose="020B0503020204020204" pitchFamily="34" charset="-122"/>
              </a:rPr>
              <a:t>提高合同兑现率、实现物流库存平衡、合同按需集批、机组产能均衡</a:t>
            </a:r>
          </a:p>
        </p:txBody>
      </p:sp>
      <p:grpSp>
        <p:nvGrpSpPr>
          <p:cNvPr id="2" name="组合 1">
            <a:extLst>
              <a:ext uri="{FF2B5EF4-FFF2-40B4-BE49-F238E27FC236}">
                <a16:creationId xmlns:a16="http://schemas.microsoft.com/office/drawing/2014/main" id="{81625FE6-917A-4860-8D70-FBFB339B7EDB}"/>
              </a:ext>
            </a:extLst>
          </p:cNvPr>
          <p:cNvGrpSpPr/>
          <p:nvPr/>
        </p:nvGrpSpPr>
        <p:grpSpPr>
          <a:xfrm>
            <a:off x="3452727" y="2112505"/>
            <a:ext cx="3978367" cy="1621530"/>
            <a:chOff x="7040879" y="1913866"/>
            <a:chExt cx="3978367" cy="1621530"/>
          </a:xfrm>
        </p:grpSpPr>
        <p:pic>
          <p:nvPicPr>
            <p:cNvPr id="17" name="图片 16">
              <a:extLst>
                <a:ext uri="{FF2B5EF4-FFF2-40B4-BE49-F238E27FC236}">
                  <a16:creationId xmlns:a16="http://schemas.microsoft.com/office/drawing/2014/main" id="{B25EAE20-CBEC-46AE-93C0-2D31F2AC4EF8}"/>
                </a:ext>
              </a:extLst>
            </p:cNvPr>
            <p:cNvPicPr/>
            <p:nvPr/>
          </p:nvPicPr>
          <p:blipFill rotWithShape="1">
            <a:blip r:embed="rId3" cstate="print">
              <a:extLst>
                <a:ext uri="{28A0092B-C50C-407E-A947-70E740481C1C}">
                  <a14:useLocalDpi xmlns:a14="http://schemas.microsoft.com/office/drawing/2010/main" val="0"/>
                </a:ext>
              </a:extLst>
            </a:blip>
            <a:srcRect l="59802" b="31337"/>
            <a:stretch/>
          </p:blipFill>
          <p:spPr bwMode="auto">
            <a:xfrm>
              <a:off x="7040879" y="1913866"/>
              <a:ext cx="3978367" cy="1151828"/>
            </a:xfrm>
            <a:prstGeom prst="rect">
              <a:avLst/>
            </a:prstGeom>
            <a:noFill/>
          </p:spPr>
        </p:pic>
        <p:sp>
          <p:nvSpPr>
            <p:cNvPr id="21" name="文本框 20">
              <a:extLst>
                <a:ext uri="{FF2B5EF4-FFF2-40B4-BE49-F238E27FC236}">
                  <a16:creationId xmlns:a16="http://schemas.microsoft.com/office/drawing/2014/main" id="{43CC22AA-5BDF-41A5-A0A6-1B7E8F80B675}"/>
                </a:ext>
              </a:extLst>
            </p:cNvPr>
            <p:cNvSpPr txBox="1"/>
            <p:nvPr/>
          </p:nvSpPr>
          <p:spPr>
            <a:xfrm>
              <a:off x="7201936" y="2972613"/>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酸轧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857BC91-2C7C-4426-B4ED-67CC9935787B}"/>
                </a:ext>
              </a:extLst>
            </p:cNvPr>
            <p:cNvSpPr txBox="1"/>
            <p:nvPr/>
          </p:nvSpPr>
          <p:spPr>
            <a:xfrm>
              <a:off x="9605093" y="2971346"/>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连退</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8198158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问题描述</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2">
            <a:extLst>
              <a:ext uri="{FF2B5EF4-FFF2-40B4-BE49-F238E27FC236}">
                <a16:creationId xmlns:a16="http://schemas.microsoft.com/office/drawing/2014/main" id="{234E9E74-692F-44D2-A0B4-C138AAAF0743}"/>
              </a:ext>
            </a:extLst>
          </p:cNvPr>
          <p:cNvGraphicFramePr>
            <a:graphicFrameLocks noGrp="1"/>
          </p:cNvGraphicFramePr>
          <p:nvPr>
            <p:extLst>
              <p:ext uri="{D42A27DB-BD31-4B8C-83A1-F6EECF244321}">
                <p14:modId xmlns:p14="http://schemas.microsoft.com/office/powerpoint/2010/main" val="167378087"/>
              </p:ext>
            </p:extLst>
          </p:nvPr>
        </p:nvGraphicFramePr>
        <p:xfrm>
          <a:off x="985837" y="1348307"/>
          <a:ext cx="9986962" cy="1483360"/>
        </p:xfrm>
        <a:graphic>
          <a:graphicData uri="http://schemas.openxmlformats.org/drawingml/2006/table">
            <a:tbl>
              <a:tblPr firstRow="1" bandRow="1">
                <a:tableStyleId>{2D5ABB26-0587-4C30-8999-92F81FD0307C}</a:tableStyleId>
              </a:tblPr>
              <a:tblGrid>
                <a:gridCol w="1464469">
                  <a:extLst>
                    <a:ext uri="{9D8B030D-6E8A-4147-A177-3AD203B41FA5}">
                      <a16:colId xmlns:a16="http://schemas.microsoft.com/office/drawing/2014/main" val="4026308786"/>
                    </a:ext>
                  </a:extLst>
                </a:gridCol>
                <a:gridCol w="1578769">
                  <a:extLst>
                    <a:ext uri="{9D8B030D-6E8A-4147-A177-3AD203B41FA5}">
                      <a16:colId xmlns:a16="http://schemas.microsoft.com/office/drawing/2014/main" val="2630490861"/>
                    </a:ext>
                  </a:extLst>
                </a:gridCol>
                <a:gridCol w="1585912">
                  <a:extLst>
                    <a:ext uri="{9D8B030D-6E8A-4147-A177-3AD203B41FA5}">
                      <a16:colId xmlns:a16="http://schemas.microsoft.com/office/drawing/2014/main" val="228909072"/>
                    </a:ext>
                  </a:extLst>
                </a:gridCol>
                <a:gridCol w="1778794">
                  <a:extLst>
                    <a:ext uri="{9D8B030D-6E8A-4147-A177-3AD203B41FA5}">
                      <a16:colId xmlns:a16="http://schemas.microsoft.com/office/drawing/2014/main" val="2579196348"/>
                    </a:ext>
                  </a:extLst>
                </a:gridCol>
                <a:gridCol w="1971675">
                  <a:extLst>
                    <a:ext uri="{9D8B030D-6E8A-4147-A177-3AD203B41FA5}">
                      <a16:colId xmlns:a16="http://schemas.microsoft.com/office/drawing/2014/main" val="4288849895"/>
                    </a:ext>
                  </a:extLst>
                </a:gridCol>
                <a:gridCol w="1607343">
                  <a:extLst>
                    <a:ext uri="{9D8B030D-6E8A-4147-A177-3AD203B41FA5}">
                      <a16:colId xmlns:a16="http://schemas.microsoft.com/office/drawing/2014/main" val="617726875"/>
                    </a:ext>
                  </a:extLst>
                </a:gridCol>
              </a:tblGrid>
              <a:tr h="370840">
                <a:tc>
                  <a:txBody>
                    <a:bodyPr/>
                    <a:lstStyle/>
                    <a:p>
                      <a:r>
                        <a:rPr lang="zh-CN" altLang="en-US" dirty="0">
                          <a:solidFill>
                            <a:schemeClr val="bg1"/>
                          </a:solidFill>
                        </a:rPr>
                        <a:t>合同号</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O1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altLang="zh-CN" dirty="0">
                          <a:solidFill>
                            <a:schemeClr val="bg1"/>
                          </a:solidFill>
                        </a:rPr>
                        <a:t>O2</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4D6A0"/>
                    </a:solidFill>
                  </a:tcPr>
                </a:tc>
                <a:tc>
                  <a:txBody>
                    <a:bodyPr/>
                    <a:lstStyle/>
                    <a:p>
                      <a:r>
                        <a:rPr lang="en-US" altLang="zh-CN" dirty="0">
                          <a:solidFill>
                            <a:schemeClr val="bg1"/>
                          </a:solidFill>
                        </a:rPr>
                        <a:t>O3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C499"/>
                    </a:solidFill>
                  </a:tcPr>
                </a:tc>
                <a:tc>
                  <a:txBody>
                    <a:bodyPr/>
                    <a:lstStyle/>
                    <a:p>
                      <a:r>
                        <a:rPr lang="en-US" altLang="zh-CN" dirty="0">
                          <a:solidFill>
                            <a:schemeClr val="bg1"/>
                          </a:solidFill>
                        </a:rPr>
                        <a:t>O4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7DDE8"/>
                    </a:solidFill>
                  </a:tcPr>
                </a:tc>
                <a:tc>
                  <a:txBody>
                    <a:bodyPr/>
                    <a:lstStyle/>
                    <a:p>
                      <a:r>
                        <a:rPr lang="en-US" altLang="zh-CN" dirty="0">
                          <a:solidFill>
                            <a:schemeClr val="bg1"/>
                          </a:solidFill>
                        </a:rPr>
                        <a:t>O5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BFBF"/>
                    </a:solidFill>
                  </a:tcPr>
                </a:tc>
                <a:extLst>
                  <a:ext uri="{0D108BD9-81ED-4DB2-BD59-A6C34878D82A}">
                    <a16:rowId xmlns:a16="http://schemas.microsoft.com/office/drawing/2014/main" val="3821340623"/>
                  </a:ext>
                </a:extLst>
              </a:tr>
              <a:tr h="370840">
                <a:tc>
                  <a:txBody>
                    <a:bodyPr/>
                    <a:lstStyle/>
                    <a:p>
                      <a:r>
                        <a:rPr lang="zh-CN" altLang="en-US" dirty="0">
                          <a:solidFill>
                            <a:schemeClr val="bg1"/>
                          </a:solidFill>
                        </a:rPr>
                        <a:t>宽度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1000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990</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983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5600638"/>
                  </a:ext>
                </a:extLst>
              </a:tr>
              <a:tr h="370840">
                <a:tc>
                  <a:txBody>
                    <a:bodyPr/>
                    <a:lstStyle/>
                    <a:p>
                      <a:r>
                        <a:rPr lang="zh-CN" altLang="en-US" dirty="0">
                          <a:solidFill>
                            <a:schemeClr val="bg1"/>
                          </a:solidFill>
                        </a:rPr>
                        <a:t>厚度</a:t>
                      </a:r>
                      <a:r>
                        <a:rPr lang="en-US" altLang="zh-CN" dirty="0">
                          <a:solidFill>
                            <a:schemeClr val="bg1"/>
                          </a:solidFill>
                        </a:rPr>
                        <a:t>(mm)</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0.15</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0.14</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0.11</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0.13</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1776571"/>
                  </a:ext>
                </a:extLst>
              </a:tr>
              <a:tr h="370840">
                <a:tc>
                  <a:txBody>
                    <a:bodyPr/>
                    <a:lstStyle/>
                    <a:p>
                      <a:r>
                        <a:rPr lang="zh-CN" altLang="en-US" dirty="0">
                          <a:solidFill>
                            <a:schemeClr val="bg1"/>
                          </a:solidFill>
                        </a:rPr>
                        <a:t>乳化液浓度</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r>
                        <a:rPr lang="en-US" altLang="zh-CN" dirty="0">
                          <a:solidFill>
                            <a:schemeClr val="bg1"/>
                          </a:solidFill>
                        </a:rPr>
                        <a:t>A</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D</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B</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dirty="0">
                          <a:solidFill>
                            <a:schemeClr val="bg1"/>
                          </a:solidFill>
                        </a:rPr>
                        <a:t>C</a:t>
                      </a:r>
                      <a:endParaRPr lang="zh-CN" alt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4601636"/>
                  </a:ext>
                </a:extLst>
              </a:tr>
            </a:tbl>
          </a:graphicData>
        </a:graphic>
      </p:graphicFrame>
      <p:pic>
        <p:nvPicPr>
          <p:cNvPr id="11" name="图片 10">
            <a:extLst>
              <a:ext uri="{FF2B5EF4-FFF2-40B4-BE49-F238E27FC236}">
                <a16:creationId xmlns:a16="http://schemas.microsoft.com/office/drawing/2014/main" id="{26A071C8-3772-4C78-922C-B07EDD2FA2DD}"/>
              </a:ext>
            </a:extLst>
          </p:cNvPr>
          <p:cNvPicPr>
            <a:picLocks noChangeAspect="1"/>
          </p:cNvPicPr>
          <p:nvPr/>
        </p:nvPicPr>
        <p:blipFill rotWithShape="1">
          <a:blip r:embed="rId3"/>
          <a:srcRect l="49095"/>
          <a:stretch/>
        </p:blipFill>
        <p:spPr>
          <a:xfrm>
            <a:off x="9177596" y="3420555"/>
            <a:ext cx="2901411" cy="1552526"/>
          </a:xfrm>
          <a:prstGeom prst="rect">
            <a:avLst/>
          </a:prstGeom>
        </p:spPr>
      </p:pic>
      <p:pic>
        <p:nvPicPr>
          <p:cNvPr id="12" name="图片 11">
            <a:extLst>
              <a:ext uri="{FF2B5EF4-FFF2-40B4-BE49-F238E27FC236}">
                <a16:creationId xmlns:a16="http://schemas.microsoft.com/office/drawing/2014/main" id="{C03C3BFB-8795-4635-BA50-F056CBA75403}"/>
              </a:ext>
            </a:extLst>
          </p:cNvPr>
          <p:cNvPicPr>
            <a:picLocks noChangeAspect="1"/>
          </p:cNvPicPr>
          <p:nvPr/>
        </p:nvPicPr>
        <p:blipFill rotWithShape="1">
          <a:blip r:embed="rId3"/>
          <a:srcRect r="51964"/>
          <a:stretch/>
        </p:blipFill>
        <p:spPr>
          <a:xfrm>
            <a:off x="9179481" y="5240033"/>
            <a:ext cx="3012519" cy="1708256"/>
          </a:xfrm>
          <a:prstGeom prst="rect">
            <a:avLst/>
          </a:prstGeom>
        </p:spPr>
      </p:pic>
      <p:pic>
        <p:nvPicPr>
          <p:cNvPr id="4" name="图形 3">
            <a:extLst>
              <a:ext uri="{FF2B5EF4-FFF2-40B4-BE49-F238E27FC236}">
                <a16:creationId xmlns:a16="http://schemas.microsoft.com/office/drawing/2014/main" id="{389B7579-55BF-479A-B026-0969BAF9E7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93" y="3706654"/>
            <a:ext cx="8534400" cy="2476500"/>
          </a:xfrm>
          <a:prstGeom prst="rect">
            <a:avLst/>
          </a:prstGeom>
        </p:spPr>
      </p:pic>
    </p:spTree>
    <p:extLst>
      <p:ext uri="{BB962C8B-B14F-4D97-AF65-F5344CB8AC3E}">
        <p14:creationId xmlns:p14="http://schemas.microsoft.com/office/powerpoint/2010/main" val="52102195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VRPTW</a:t>
              </a:r>
              <a:endPar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6" name="图形 5">
            <a:extLst>
              <a:ext uri="{FF2B5EF4-FFF2-40B4-BE49-F238E27FC236}">
                <a16:creationId xmlns:a16="http://schemas.microsoft.com/office/drawing/2014/main" id="{12B6F633-CF00-44EC-88F1-E7EE7FA7A7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283" y="1328729"/>
            <a:ext cx="12118255" cy="5279240"/>
          </a:xfrm>
          <a:prstGeom prst="rect">
            <a:avLst/>
          </a:prstGeom>
        </p:spPr>
      </p:pic>
    </p:spTree>
    <p:extLst>
      <p:ext uri="{BB962C8B-B14F-4D97-AF65-F5344CB8AC3E}">
        <p14:creationId xmlns:p14="http://schemas.microsoft.com/office/powerpoint/2010/main" val="2127319228"/>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454EB2-D9DD-4E3F-BDC4-378AB6F8B04D}"/>
              </a:ext>
            </a:extLst>
          </p:cNvPr>
          <p:cNvSpPr txBox="1"/>
          <p:nvPr/>
        </p:nvSpPr>
        <p:spPr>
          <a:xfrm>
            <a:off x="948038" y="1681995"/>
            <a:ext cx="4286917" cy="3108543"/>
          </a:xfrm>
          <a:prstGeom prst="rect">
            <a:avLst/>
          </a:prstGeom>
          <a:noFill/>
        </p:spPr>
        <p:txBody>
          <a:bodyPr wrap="square" rtlCol="0">
            <a:spAutoFit/>
          </a:bodyPr>
          <a:lstStyle/>
          <a:p>
            <a:pPr lvl="1">
              <a:lnSpc>
                <a:spcPct val="200000"/>
              </a:lnSpc>
            </a:pPr>
            <a:r>
              <a:rPr kumimoji="1" lang="zh-CN" altLang="en-US" sz="2800" b="1" dirty="0">
                <a:latin typeface="微软雅黑" panose="020B0503020204020204" pitchFamily="34" charset="-122"/>
                <a:ea typeface="微软雅黑" panose="020B0503020204020204" pitchFamily="34" charset="-122"/>
              </a:rPr>
              <a:t>前期工作总结</a:t>
            </a:r>
            <a:endParaRPr kumimoji="1" lang="en-US" altLang="zh-CN" sz="2800" b="1" dirty="0">
              <a:latin typeface="微软雅黑" panose="020B0503020204020204" pitchFamily="34" charset="-122"/>
              <a:ea typeface="微软雅黑" panose="020B0503020204020204" pitchFamily="34" charset="-122"/>
            </a:endParaRPr>
          </a:p>
          <a:p>
            <a:pPr lvl="1">
              <a:lnSpc>
                <a:spcPct val="200000"/>
              </a:lnSpc>
            </a:pPr>
            <a:r>
              <a:rPr lang="zh-CN" altLang="en-US" sz="2800" b="1" dirty="0">
                <a:solidFill>
                  <a:srgbClr val="FFFFFF"/>
                </a:solidFill>
                <a:latin typeface="微软雅黑" panose="020B0503020204020204" pitchFamily="34" charset="-122"/>
                <a:ea typeface="微软雅黑" panose="020B0503020204020204" pitchFamily="34" charset="-122"/>
              </a:rPr>
              <a:t>选题背景及意义</a:t>
            </a:r>
            <a:endParaRPr lang="en-US" altLang="zh-CN" sz="2800" b="1" dirty="0">
              <a:solidFill>
                <a:srgbClr val="FFFFFF"/>
              </a:solidFill>
              <a:latin typeface="微软雅黑" panose="020B0503020204020204" pitchFamily="34" charset="-122"/>
              <a:ea typeface="微软雅黑" panose="020B0503020204020204" pitchFamily="34" charset="-122"/>
            </a:endParaRPr>
          </a:p>
          <a:p>
            <a:pPr lvl="1">
              <a:lnSpc>
                <a:spcPct val="200000"/>
              </a:lnSpc>
            </a:pPr>
            <a:r>
              <a:rPr lang="zh-CN" altLang="en-US" sz="2800" b="1" dirty="0">
                <a:solidFill>
                  <a:srgbClr val="FFFFFF"/>
                </a:solidFill>
                <a:latin typeface="微软雅黑" panose="020B0503020204020204" pitchFamily="34" charset="-122"/>
                <a:ea typeface="微软雅黑" panose="020B0503020204020204" pitchFamily="34" charset="-122"/>
              </a:rPr>
              <a:t>文献综述</a:t>
            </a:r>
            <a:endParaRPr lang="en-US" altLang="zh-CN" sz="2800" b="1" dirty="0">
              <a:solidFill>
                <a:srgbClr val="FFFFFF"/>
              </a:solidFill>
              <a:latin typeface="微软雅黑" panose="020B0503020204020204" pitchFamily="34" charset="-122"/>
              <a:ea typeface="微软雅黑" panose="020B0503020204020204" pitchFamily="34" charset="-122"/>
            </a:endParaRPr>
          </a:p>
          <a:p>
            <a:pPr lvl="1" algn="ctr"/>
            <a:endParaRPr kumimoji="1" lang="en-US" altLang="zh-CN" sz="28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DFBF27A-BFCA-4990-99B5-941276BA8043}"/>
              </a:ext>
            </a:extLst>
          </p:cNvPr>
          <p:cNvSpPr txBox="1"/>
          <p:nvPr/>
        </p:nvSpPr>
        <p:spPr>
          <a:xfrm>
            <a:off x="629284" y="501173"/>
            <a:ext cx="2462212" cy="769441"/>
          </a:xfrm>
          <a:prstGeom prst="rect">
            <a:avLst/>
          </a:prstGeom>
          <a:noFill/>
        </p:spPr>
        <p:txBody>
          <a:bodyPr wrap="square">
            <a:spAutoFit/>
          </a:bodyPr>
          <a:lstStyle/>
          <a:p>
            <a:pPr lvl="1" algn="ctr"/>
            <a:r>
              <a:rPr kumimoji="1" lang="zh-CN" altLang="en-US" sz="4400" b="1" dirty="0">
                <a:latin typeface="微软雅黑" panose="020B0503020204020204" pitchFamily="34" charset="-122"/>
                <a:ea typeface="微软雅黑" panose="020B0503020204020204" pitchFamily="34" charset="-122"/>
              </a:rPr>
              <a:t>目录</a:t>
            </a:r>
            <a:endParaRPr kumimoji="1" lang="en-US" altLang="zh-Hans" sz="4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DD407DA-2F05-4F37-A8C3-0DA2C66B1E1C}"/>
              </a:ext>
            </a:extLst>
          </p:cNvPr>
          <p:cNvSpPr txBox="1"/>
          <p:nvPr/>
        </p:nvSpPr>
        <p:spPr>
          <a:xfrm>
            <a:off x="6173181" y="1631195"/>
            <a:ext cx="4286917" cy="3970318"/>
          </a:xfrm>
          <a:prstGeom prst="rect">
            <a:avLst/>
          </a:prstGeom>
          <a:noFill/>
        </p:spPr>
        <p:txBody>
          <a:bodyPr wrap="square" rtlCol="0">
            <a:spAutoFit/>
          </a:bodyPr>
          <a:lstStyle/>
          <a:p>
            <a:pPr lvl="1">
              <a:lnSpc>
                <a:spcPct val="200000"/>
              </a:lnSpc>
            </a:pPr>
            <a:r>
              <a:rPr kumimoji="1" lang="zh-CN" altLang="en-US" sz="2800" b="1" dirty="0">
                <a:latin typeface="微软雅黑" panose="020B0503020204020204" pitchFamily="34" charset="-122"/>
                <a:ea typeface="微软雅黑" panose="020B0503020204020204" pitchFamily="34" charset="-122"/>
              </a:rPr>
              <a:t>研究内容</a:t>
            </a:r>
            <a:endParaRPr kumimoji="1" lang="en-US" altLang="zh-CN" sz="2800" b="1" dirty="0">
              <a:latin typeface="微软雅黑" panose="020B0503020204020204" pitchFamily="34" charset="-122"/>
              <a:ea typeface="微软雅黑" panose="020B0503020204020204" pitchFamily="34" charset="-122"/>
            </a:endParaRPr>
          </a:p>
          <a:p>
            <a:pPr lvl="1">
              <a:lnSpc>
                <a:spcPct val="200000"/>
              </a:lnSpc>
            </a:pPr>
            <a:r>
              <a:rPr kumimoji="1" lang="zh-CN" altLang="en-US" sz="2800" b="1" dirty="0">
                <a:latin typeface="微软雅黑" panose="020B0503020204020204" pitchFamily="34" charset="-122"/>
                <a:ea typeface="微软雅黑" panose="020B0503020204020204" pitchFamily="34" charset="-122"/>
              </a:rPr>
              <a:t>研究方法</a:t>
            </a:r>
            <a:endParaRPr kumimoji="1" lang="en-US" altLang="zh-CN" sz="2800" b="1" dirty="0">
              <a:latin typeface="微软雅黑" panose="020B0503020204020204" pitchFamily="34" charset="-122"/>
              <a:ea typeface="微软雅黑" panose="020B0503020204020204" pitchFamily="34" charset="-122"/>
            </a:endParaRPr>
          </a:p>
          <a:p>
            <a:pPr lvl="1">
              <a:lnSpc>
                <a:spcPct val="200000"/>
              </a:lnSpc>
            </a:pPr>
            <a:r>
              <a:rPr kumimoji="1" lang="zh-CN" altLang="en-US" sz="2800" b="1" dirty="0">
                <a:latin typeface="微软雅黑" panose="020B0503020204020204" pitchFamily="34" charset="-122"/>
                <a:ea typeface="微软雅黑" panose="020B0503020204020204" pitchFamily="34" charset="-122"/>
              </a:rPr>
              <a:t>预期成果</a:t>
            </a:r>
            <a:endParaRPr kumimoji="1" lang="en-US" altLang="zh-CN" sz="2800" b="1" dirty="0">
              <a:latin typeface="微软雅黑" panose="020B0503020204020204" pitchFamily="34" charset="-122"/>
              <a:ea typeface="微软雅黑" panose="020B0503020204020204" pitchFamily="34" charset="-122"/>
            </a:endParaRPr>
          </a:p>
          <a:p>
            <a:pPr lvl="1">
              <a:lnSpc>
                <a:spcPct val="200000"/>
              </a:lnSpc>
            </a:pPr>
            <a:r>
              <a:rPr kumimoji="1" lang="zh-CN" altLang="en-US" sz="2800" b="1" dirty="0">
                <a:latin typeface="微软雅黑" panose="020B0503020204020204" pitchFamily="34" charset="-122"/>
                <a:ea typeface="微软雅黑" panose="020B0503020204020204" pitchFamily="34" charset="-122"/>
              </a:rPr>
              <a:t>总结</a:t>
            </a:r>
            <a:endParaRPr kumimoji="1" lang="en-US" altLang="zh-CN" sz="2800" b="1" dirty="0">
              <a:latin typeface="微软雅黑" panose="020B0503020204020204" pitchFamily="34" charset="-122"/>
              <a:ea typeface="微软雅黑" panose="020B0503020204020204" pitchFamily="34" charset="-122"/>
            </a:endParaRPr>
          </a:p>
          <a:p>
            <a:pPr lvl="1" algn="ctr"/>
            <a:endParaRPr kumimoji="1"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574722"/>
      </p:ext>
    </p:extLst>
  </p:cSld>
  <p:clrMapOvr>
    <a:masterClrMapping/>
  </p:clrMapOvr>
  <mc:AlternateContent xmlns:mc="http://schemas.openxmlformats.org/markup-compatibility/2006" xmlns:p14="http://schemas.microsoft.com/office/powerpoint/2010/main">
    <mc:Choice Requires="p14">
      <p:transition p14:dur="0" advTm="4831"/>
    </mc:Choice>
    <mc:Fallback xmlns="">
      <p:transition advTm="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研究内容</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酸轧</a:t>
              </a:r>
              <a:r>
                <a:rPr kumimoji="1" lang="en-US" altLang="zh-CN"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连退一体化生产计划</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5" name="图形 4">
            <a:extLst>
              <a:ext uri="{FF2B5EF4-FFF2-40B4-BE49-F238E27FC236}">
                <a16:creationId xmlns:a16="http://schemas.microsoft.com/office/drawing/2014/main" id="{A29675DE-3342-482A-8B9F-EB9C0C16F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508" y="1255903"/>
            <a:ext cx="8622630" cy="5398387"/>
          </a:xfrm>
          <a:prstGeom prst="rect">
            <a:avLst/>
          </a:prstGeom>
        </p:spPr>
      </p:pic>
    </p:spTree>
    <p:extLst>
      <p:ext uri="{BB962C8B-B14F-4D97-AF65-F5344CB8AC3E}">
        <p14:creationId xmlns:p14="http://schemas.microsoft.com/office/powerpoint/2010/main" val="226572381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3170" y="2012418"/>
            <a:ext cx="7059705" cy="1015663"/>
          </a:xfrm>
          <a:prstGeom prst="rect">
            <a:avLst/>
          </a:prstGeom>
          <a:noFill/>
        </p:spPr>
        <p:txBody>
          <a:bodyPr wrap="square" rtlCol="0">
            <a:spAutoFit/>
          </a:bodyPr>
          <a:lstStyle/>
          <a:p>
            <a:pPr algn="ctr"/>
            <a:r>
              <a:rPr kumimoji="1" lang="zh-CN" altLang="en-US" sz="6000" dirty="0">
                <a:solidFill>
                  <a:srgbClr val="104E87"/>
                </a:solidFill>
              </a:rPr>
              <a:t>研究方法</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4625767"/>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问题抽象</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A458ADF6-5403-41F8-843D-1BC2BA665907}"/>
              </a:ext>
            </a:extLst>
          </p:cNvPr>
          <p:cNvSpPr txBox="1"/>
          <p:nvPr/>
        </p:nvSpPr>
        <p:spPr>
          <a:xfrm>
            <a:off x="885951" y="1242204"/>
            <a:ext cx="7990048" cy="961289"/>
          </a:xfrm>
          <a:prstGeom prst="rect">
            <a:avLst/>
          </a:prstGeom>
          <a:noFill/>
        </p:spPr>
        <p:txBody>
          <a:bodyPr wrap="square">
            <a:spAutoFit/>
          </a:bodyPr>
          <a:lstStyle/>
          <a:p>
            <a:pPr>
              <a:lnSpc>
                <a:spcPct val="150000"/>
              </a:lnSpc>
            </a:pPr>
            <a:r>
              <a:rPr kumimoji="1"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单个工序排程抽象成</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带库存约束的</a:t>
            </a:r>
            <a:r>
              <a:rPr kumimoji="1"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VRPTW</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p>
          <a:p>
            <a:pPr>
              <a:lnSpc>
                <a:spcPct val="150000"/>
              </a:lnSpc>
            </a:pPr>
            <a:r>
              <a:rPr kumimoji="1"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一体化排程抽象成</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带有库存约束的两阶段</a:t>
            </a:r>
            <a:r>
              <a:rPr kumimoji="1"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VRPTW</a:t>
            </a: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问题</a:t>
            </a:r>
          </a:p>
        </p:txBody>
      </p:sp>
      <p:grpSp>
        <p:nvGrpSpPr>
          <p:cNvPr id="13" name="组合 12">
            <a:extLst>
              <a:ext uri="{FF2B5EF4-FFF2-40B4-BE49-F238E27FC236}">
                <a16:creationId xmlns:a16="http://schemas.microsoft.com/office/drawing/2014/main" id="{59F59163-6B1D-473F-B6B9-3B6259B8C207}"/>
              </a:ext>
            </a:extLst>
          </p:cNvPr>
          <p:cNvGrpSpPr/>
          <p:nvPr/>
        </p:nvGrpSpPr>
        <p:grpSpPr>
          <a:xfrm>
            <a:off x="291561" y="2329474"/>
            <a:ext cx="5958850" cy="581057"/>
            <a:chOff x="337175" y="1658838"/>
            <a:chExt cx="5958850" cy="581057"/>
          </a:xfrm>
        </p:grpSpPr>
        <p:sp>
          <p:nvSpPr>
            <p:cNvPr id="14" name="文本框 13">
              <a:extLst>
                <a:ext uri="{FF2B5EF4-FFF2-40B4-BE49-F238E27FC236}">
                  <a16:creationId xmlns:a16="http://schemas.microsoft.com/office/drawing/2014/main" id="{3BE90C46-A18A-4E8F-A094-E3D53C736D58}"/>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数学模型的建立</a:t>
              </a:r>
            </a:p>
          </p:txBody>
        </p:sp>
        <p:sp>
          <p:nvSpPr>
            <p:cNvPr id="15" name="等腰三角形 14">
              <a:extLst>
                <a:ext uri="{FF2B5EF4-FFF2-40B4-BE49-F238E27FC236}">
                  <a16:creationId xmlns:a16="http://schemas.microsoft.com/office/drawing/2014/main" id="{74321412-4CC0-4127-B098-93C71443658E}"/>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2" name="图片 21">
            <a:extLst>
              <a:ext uri="{FF2B5EF4-FFF2-40B4-BE49-F238E27FC236}">
                <a16:creationId xmlns:a16="http://schemas.microsoft.com/office/drawing/2014/main" id="{F735B047-BD3C-4EB3-B743-053DFFEEAD7E}"/>
              </a:ext>
            </a:extLst>
          </p:cNvPr>
          <p:cNvPicPr>
            <a:picLocks noChangeAspect="1"/>
          </p:cNvPicPr>
          <p:nvPr>
            <p:custDataLst>
              <p:tags r:id="rId1"/>
            </p:custDataLst>
          </p:nvPr>
        </p:nvPicPr>
        <p:blipFill rotWithShape="1">
          <a:blip r:embed="rId5"/>
          <a:srcRect t="43396"/>
          <a:stretch/>
        </p:blipFill>
        <p:spPr>
          <a:xfrm>
            <a:off x="5221306" y="2203492"/>
            <a:ext cx="6411894" cy="4607091"/>
          </a:xfrm>
          <a:prstGeom prst="rect">
            <a:avLst/>
          </a:prstGeom>
        </p:spPr>
      </p:pic>
      <p:pic>
        <p:nvPicPr>
          <p:cNvPr id="19" name="图片 18">
            <a:extLst>
              <a:ext uri="{FF2B5EF4-FFF2-40B4-BE49-F238E27FC236}">
                <a16:creationId xmlns:a16="http://schemas.microsoft.com/office/drawing/2014/main" id="{97F67B6D-D669-4868-B8FD-C8A2E9C4D4FF}"/>
              </a:ext>
            </a:extLst>
          </p:cNvPr>
          <p:cNvPicPr>
            <a:picLocks noChangeAspect="1"/>
          </p:cNvPicPr>
          <p:nvPr>
            <p:custDataLst>
              <p:tags r:id="rId2"/>
            </p:custDataLst>
          </p:nvPr>
        </p:nvPicPr>
        <p:blipFill>
          <a:blip r:embed="rId6"/>
          <a:stretch>
            <a:fillRect/>
          </a:stretch>
        </p:blipFill>
        <p:spPr>
          <a:xfrm>
            <a:off x="462485" y="2969224"/>
            <a:ext cx="4554666" cy="3740952"/>
          </a:xfrm>
          <a:prstGeom prst="rect">
            <a:avLst/>
          </a:prstGeom>
        </p:spPr>
      </p:pic>
    </p:spTree>
    <p:extLst>
      <p:ext uri="{BB962C8B-B14F-4D97-AF65-F5344CB8AC3E}">
        <p14:creationId xmlns:p14="http://schemas.microsoft.com/office/powerpoint/2010/main" val="4294703171"/>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研究方法</a:t>
              </a:r>
            </a:p>
          </p:txBody>
        </p:sp>
      </p:grpSp>
      <p:pic>
        <p:nvPicPr>
          <p:cNvPr id="18" name="图形 17">
            <a:extLst>
              <a:ext uri="{FF2B5EF4-FFF2-40B4-BE49-F238E27FC236}">
                <a16:creationId xmlns:a16="http://schemas.microsoft.com/office/drawing/2014/main" id="{06DD8E86-969A-48B0-8A5A-6E8CE9575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94" y="659403"/>
            <a:ext cx="10905012" cy="6252805"/>
          </a:xfrm>
          <a:prstGeom prst="rect">
            <a:avLst/>
          </a:prstGeom>
        </p:spPr>
      </p:pic>
    </p:spTree>
    <p:extLst>
      <p:ext uri="{BB962C8B-B14F-4D97-AF65-F5344CB8AC3E}">
        <p14:creationId xmlns:p14="http://schemas.microsoft.com/office/powerpoint/2010/main" val="3258488493"/>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3182" y="2012418"/>
            <a:ext cx="7059705" cy="1015663"/>
          </a:xfrm>
          <a:prstGeom prst="rect">
            <a:avLst/>
          </a:prstGeom>
          <a:noFill/>
        </p:spPr>
        <p:txBody>
          <a:bodyPr wrap="square" rtlCol="0">
            <a:spAutoFit/>
          </a:bodyPr>
          <a:lstStyle/>
          <a:p>
            <a:pPr algn="ctr"/>
            <a:r>
              <a:rPr kumimoji="1" lang="zh-CN" altLang="en-US" sz="6000" dirty="0">
                <a:solidFill>
                  <a:srgbClr val="104E87"/>
                </a:solidFill>
              </a:rPr>
              <a:t>预期成果</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7533294"/>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预期成果</a:t>
              </a:r>
            </a:p>
          </p:txBody>
        </p:sp>
      </p:grpSp>
      <p:sp>
        <p:nvSpPr>
          <p:cNvPr id="18" name="文本框 32">
            <a:extLst>
              <a:ext uri="{FF2B5EF4-FFF2-40B4-BE49-F238E27FC236}">
                <a16:creationId xmlns:a16="http://schemas.microsoft.com/office/drawing/2014/main" id="{C644CC50-2850-412D-BE20-11127DA01CD7}"/>
              </a:ext>
            </a:extLst>
          </p:cNvPr>
          <p:cNvSpPr txBox="1">
            <a:spLocks noChangeArrowheads="1"/>
          </p:cNvSpPr>
          <p:nvPr/>
        </p:nvSpPr>
        <p:spPr bwMode="auto">
          <a:xfrm>
            <a:off x="317035" y="2000417"/>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精确算法</a:t>
            </a:r>
          </a:p>
        </p:txBody>
      </p:sp>
      <p:sp>
        <p:nvSpPr>
          <p:cNvPr id="19" name="文本框 32">
            <a:extLst>
              <a:ext uri="{FF2B5EF4-FFF2-40B4-BE49-F238E27FC236}">
                <a16:creationId xmlns:a16="http://schemas.microsoft.com/office/drawing/2014/main" id="{647E8F0C-80B9-4CFE-887B-FD30B7D0BA4C}"/>
              </a:ext>
            </a:extLst>
          </p:cNvPr>
          <p:cNvSpPr txBox="1">
            <a:spLocks noChangeArrowheads="1"/>
          </p:cNvSpPr>
          <p:nvPr/>
        </p:nvSpPr>
        <p:spPr bwMode="auto">
          <a:xfrm>
            <a:off x="5261453" y="3244749"/>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数据实验</a:t>
            </a:r>
          </a:p>
        </p:txBody>
      </p:sp>
      <p:sp>
        <p:nvSpPr>
          <p:cNvPr id="20" name="文本框 33">
            <a:extLst>
              <a:ext uri="{FF2B5EF4-FFF2-40B4-BE49-F238E27FC236}">
                <a16:creationId xmlns:a16="http://schemas.microsoft.com/office/drawing/2014/main" id="{753914C6-6C1F-4283-9437-E5208056DA2A}"/>
              </a:ext>
            </a:extLst>
          </p:cNvPr>
          <p:cNvSpPr txBox="1">
            <a:spLocks noChangeArrowheads="1"/>
          </p:cNvSpPr>
          <p:nvPr/>
        </p:nvSpPr>
        <p:spPr bwMode="auto">
          <a:xfrm>
            <a:off x="12429" y="4834450"/>
            <a:ext cx="126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数学模型</a:t>
            </a:r>
          </a:p>
        </p:txBody>
      </p:sp>
      <p:sp>
        <p:nvSpPr>
          <p:cNvPr id="21" name="文本框 32">
            <a:extLst>
              <a:ext uri="{FF2B5EF4-FFF2-40B4-BE49-F238E27FC236}">
                <a16:creationId xmlns:a16="http://schemas.microsoft.com/office/drawing/2014/main" id="{404CC93E-CA8F-42E0-9C04-365DC7148648}"/>
              </a:ext>
            </a:extLst>
          </p:cNvPr>
          <p:cNvSpPr txBox="1">
            <a:spLocks noChangeArrowheads="1"/>
          </p:cNvSpPr>
          <p:nvPr/>
        </p:nvSpPr>
        <p:spPr bwMode="auto">
          <a:xfrm>
            <a:off x="7382469" y="751414"/>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数学模型</a:t>
            </a:r>
          </a:p>
        </p:txBody>
      </p:sp>
      <p:sp>
        <p:nvSpPr>
          <p:cNvPr id="25" name="TextBox 36">
            <a:extLst>
              <a:ext uri="{FF2B5EF4-FFF2-40B4-BE49-F238E27FC236}">
                <a16:creationId xmlns:a16="http://schemas.microsoft.com/office/drawing/2014/main" id="{76741A38-EFB8-4F0F-9E85-FE3E7464647A}"/>
              </a:ext>
            </a:extLst>
          </p:cNvPr>
          <p:cNvSpPr txBox="1">
            <a:spLocks noChangeArrowheads="1"/>
          </p:cNvSpPr>
          <p:nvPr/>
        </p:nvSpPr>
        <p:spPr bwMode="auto">
          <a:xfrm>
            <a:off x="7366967" y="1115621"/>
            <a:ext cx="37715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围绕实际问题建立有效的数学模型</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26" name="文本框 32">
            <a:extLst>
              <a:ext uri="{FF2B5EF4-FFF2-40B4-BE49-F238E27FC236}">
                <a16:creationId xmlns:a16="http://schemas.microsoft.com/office/drawing/2014/main" id="{523E17F9-39BB-4A1F-ADEE-A38D576561D2}"/>
              </a:ext>
            </a:extLst>
          </p:cNvPr>
          <p:cNvSpPr txBox="1">
            <a:spLocks noChangeArrowheads="1"/>
          </p:cNvSpPr>
          <p:nvPr/>
        </p:nvSpPr>
        <p:spPr bwMode="auto">
          <a:xfrm>
            <a:off x="7413738" y="1835700"/>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精确算法</a:t>
            </a:r>
          </a:p>
        </p:txBody>
      </p:sp>
      <p:sp>
        <p:nvSpPr>
          <p:cNvPr id="31" name="TextBox 36">
            <a:extLst>
              <a:ext uri="{FF2B5EF4-FFF2-40B4-BE49-F238E27FC236}">
                <a16:creationId xmlns:a16="http://schemas.microsoft.com/office/drawing/2014/main" id="{3FAF0F46-D34B-491B-AB24-DFA52AFB4030}"/>
              </a:ext>
            </a:extLst>
          </p:cNvPr>
          <p:cNvSpPr txBox="1">
            <a:spLocks noChangeArrowheads="1"/>
          </p:cNvSpPr>
          <p:nvPr/>
        </p:nvSpPr>
        <p:spPr bwMode="auto">
          <a:xfrm>
            <a:off x="7413738" y="2205032"/>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利用</a:t>
            </a:r>
            <a:r>
              <a:rPr lang="en-US" altLang="zh-CN" sz="1600" dirty="0">
                <a:solidFill>
                  <a:schemeClr val="bg1"/>
                </a:solidFill>
                <a:latin typeface="Arial" pitchFamily="34" charset="0"/>
                <a:ea typeface="微软雅黑" pitchFamily="34" charset="-122"/>
                <a:sym typeface="Arial" pitchFamily="34" charset="0"/>
              </a:rPr>
              <a:t>DP</a:t>
            </a:r>
            <a:r>
              <a:rPr lang="zh-CN" altLang="en-US" sz="1600" dirty="0">
                <a:solidFill>
                  <a:schemeClr val="bg1"/>
                </a:solidFill>
                <a:latin typeface="Arial" pitchFamily="34" charset="0"/>
                <a:ea typeface="微软雅黑" pitchFamily="34" charset="-122"/>
                <a:sym typeface="Arial" pitchFamily="34" charset="0"/>
              </a:rPr>
              <a:t>，</a:t>
            </a:r>
            <a:r>
              <a:rPr lang="en-US" altLang="zh-CN" sz="1600" dirty="0">
                <a:solidFill>
                  <a:schemeClr val="bg1"/>
                </a:solidFill>
                <a:latin typeface="Arial" pitchFamily="34" charset="0"/>
                <a:ea typeface="微软雅黑" pitchFamily="34" charset="-122"/>
                <a:sym typeface="Arial" pitchFamily="34" charset="0"/>
              </a:rPr>
              <a:t>MILP</a:t>
            </a:r>
            <a:r>
              <a:rPr lang="zh-CN" altLang="en-US" sz="1600" dirty="0">
                <a:solidFill>
                  <a:schemeClr val="bg1"/>
                </a:solidFill>
                <a:latin typeface="Arial" pitchFamily="34" charset="0"/>
                <a:ea typeface="微软雅黑" pitchFamily="34" charset="-122"/>
                <a:sym typeface="Arial" pitchFamily="34" charset="0"/>
              </a:rPr>
              <a:t>等方法求解该问题的最优解</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32" name="文本框 32">
            <a:extLst>
              <a:ext uri="{FF2B5EF4-FFF2-40B4-BE49-F238E27FC236}">
                <a16:creationId xmlns:a16="http://schemas.microsoft.com/office/drawing/2014/main" id="{DB505D23-BE97-4E24-9ECC-4B978A61F870}"/>
              </a:ext>
            </a:extLst>
          </p:cNvPr>
          <p:cNvSpPr txBox="1">
            <a:spLocks noChangeArrowheads="1"/>
          </p:cNvSpPr>
          <p:nvPr/>
        </p:nvSpPr>
        <p:spPr bwMode="auto">
          <a:xfrm>
            <a:off x="7381623" y="4335161"/>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数据实验</a:t>
            </a:r>
          </a:p>
        </p:txBody>
      </p:sp>
      <p:sp>
        <p:nvSpPr>
          <p:cNvPr id="36" name="TextBox 36">
            <a:extLst>
              <a:ext uri="{FF2B5EF4-FFF2-40B4-BE49-F238E27FC236}">
                <a16:creationId xmlns:a16="http://schemas.microsoft.com/office/drawing/2014/main" id="{0B526A80-B98D-48D8-B1AE-4D06B3C1DD30}"/>
              </a:ext>
            </a:extLst>
          </p:cNvPr>
          <p:cNvSpPr txBox="1">
            <a:spLocks noChangeArrowheads="1"/>
          </p:cNvSpPr>
          <p:nvPr/>
        </p:nvSpPr>
        <p:spPr bwMode="auto">
          <a:xfrm>
            <a:off x="7381622" y="4773088"/>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cs typeface="Open Sans Light"/>
                <a:sym typeface="Arial" pitchFamily="34" charset="0"/>
              </a:rPr>
              <a:t>输入合同订单信息，与实际生产计划比较，验证一体化生产计划的合理与有效性。</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sp>
        <p:nvSpPr>
          <p:cNvPr id="37" name="矩形 36">
            <a:extLst>
              <a:ext uri="{FF2B5EF4-FFF2-40B4-BE49-F238E27FC236}">
                <a16:creationId xmlns:a16="http://schemas.microsoft.com/office/drawing/2014/main" id="{CB7A1330-4147-4222-A918-3C603483F399}"/>
              </a:ext>
            </a:extLst>
          </p:cNvPr>
          <p:cNvSpPr/>
          <p:nvPr/>
        </p:nvSpPr>
        <p:spPr>
          <a:xfrm>
            <a:off x="3081208" y="2067859"/>
            <a:ext cx="1210588" cy="400110"/>
          </a:xfrm>
          <a:prstGeom prst="rect">
            <a:avLst/>
          </a:prstGeom>
        </p:spPr>
        <p:txBody>
          <a:bodyPr wrap="none">
            <a:spAutoFit/>
          </a:bodyPr>
          <a:lstStyle/>
          <a:p>
            <a:pPr>
              <a:spcBef>
                <a:spcPct val="0"/>
              </a:spcBef>
            </a:pPr>
            <a:r>
              <a:rPr kumimoji="1" lang="zh-CN" altLang="en-US" sz="2000" b="1" dirty="0">
                <a:solidFill>
                  <a:srgbClr val="0070C0"/>
                </a:solidFill>
                <a:latin typeface="Calibri" pitchFamily="34" charset="0"/>
                <a:ea typeface="思源黑体 CN Medium" panose="020B0600000000000000" pitchFamily="34" charset="-122"/>
                <a:cs typeface="Times New Roman" panose="02020603050405020304" pitchFamily="18" charset="0"/>
                <a:sym typeface="Calibri" pitchFamily="34" charset="0"/>
              </a:rPr>
              <a:t>近似算法</a:t>
            </a:r>
          </a:p>
        </p:txBody>
      </p:sp>
      <p:sp>
        <p:nvSpPr>
          <p:cNvPr id="38" name="文本框 32">
            <a:extLst>
              <a:ext uri="{FF2B5EF4-FFF2-40B4-BE49-F238E27FC236}">
                <a16:creationId xmlns:a16="http://schemas.microsoft.com/office/drawing/2014/main" id="{F29267D1-E82D-4FDA-BB2E-D201C6864BB8}"/>
              </a:ext>
            </a:extLst>
          </p:cNvPr>
          <p:cNvSpPr txBox="1">
            <a:spLocks noChangeArrowheads="1"/>
          </p:cNvSpPr>
          <p:nvPr/>
        </p:nvSpPr>
        <p:spPr bwMode="auto">
          <a:xfrm>
            <a:off x="7413737" y="3011722"/>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近似算法</a:t>
            </a:r>
          </a:p>
        </p:txBody>
      </p:sp>
      <p:sp>
        <p:nvSpPr>
          <p:cNvPr id="42" name="TextBox 36">
            <a:extLst>
              <a:ext uri="{FF2B5EF4-FFF2-40B4-BE49-F238E27FC236}">
                <a16:creationId xmlns:a16="http://schemas.microsoft.com/office/drawing/2014/main" id="{31E4487B-3935-4749-BE4A-DF388F6194FD}"/>
              </a:ext>
            </a:extLst>
          </p:cNvPr>
          <p:cNvSpPr txBox="1">
            <a:spLocks noChangeArrowheads="1"/>
          </p:cNvSpPr>
          <p:nvPr/>
        </p:nvSpPr>
        <p:spPr bwMode="auto">
          <a:xfrm>
            <a:off x="7413737" y="3381054"/>
            <a:ext cx="3771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sym typeface="Arial" pitchFamily="34" charset="0"/>
              </a:rPr>
              <a:t>利用</a:t>
            </a:r>
            <a:r>
              <a:rPr lang="en-US" altLang="zh-CN" sz="1600" dirty="0">
                <a:solidFill>
                  <a:schemeClr val="bg1"/>
                </a:solidFill>
                <a:latin typeface="Arial" pitchFamily="34" charset="0"/>
                <a:ea typeface="微软雅黑" pitchFamily="34" charset="-122"/>
                <a:sym typeface="Arial" pitchFamily="34" charset="0"/>
              </a:rPr>
              <a:t>C-W</a:t>
            </a:r>
            <a:r>
              <a:rPr lang="zh-CN" altLang="en-US" sz="1600" dirty="0">
                <a:solidFill>
                  <a:schemeClr val="bg1"/>
                </a:solidFill>
                <a:latin typeface="Arial" pitchFamily="34" charset="0"/>
                <a:ea typeface="微软雅黑" pitchFamily="34" charset="-122"/>
                <a:sym typeface="Arial" pitchFamily="34" charset="0"/>
              </a:rPr>
              <a:t>、</a:t>
            </a:r>
            <a:r>
              <a:rPr lang="en-US" altLang="zh-CN" sz="1600" dirty="0">
                <a:solidFill>
                  <a:schemeClr val="bg1"/>
                </a:solidFill>
                <a:latin typeface="Arial" pitchFamily="34" charset="0"/>
                <a:ea typeface="微软雅黑" pitchFamily="34" charset="-122"/>
                <a:sym typeface="Arial" pitchFamily="34" charset="0"/>
              </a:rPr>
              <a:t>LS</a:t>
            </a:r>
            <a:r>
              <a:rPr lang="zh-CN" altLang="en-US" sz="1600" dirty="0">
                <a:solidFill>
                  <a:schemeClr val="bg1"/>
                </a:solidFill>
                <a:latin typeface="Arial" pitchFamily="34" charset="0"/>
                <a:ea typeface="微软雅黑" pitchFamily="34" charset="-122"/>
                <a:sym typeface="Arial" pitchFamily="34" charset="0"/>
              </a:rPr>
              <a:t>等设计启发式、元启发式的近似算法</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pic>
        <p:nvPicPr>
          <p:cNvPr id="5" name="图形 4">
            <a:extLst>
              <a:ext uri="{FF2B5EF4-FFF2-40B4-BE49-F238E27FC236}">
                <a16:creationId xmlns:a16="http://schemas.microsoft.com/office/drawing/2014/main" id="{E21E98A5-07B3-41E1-8A55-FD734AD7D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694348"/>
            <a:ext cx="590550" cy="590550"/>
          </a:xfrm>
          <a:prstGeom prst="rect">
            <a:avLst/>
          </a:prstGeom>
        </p:spPr>
      </p:pic>
      <p:pic>
        <p:nvPicPr>
          <p:cNvPr id="44" name="图形 43">
            <a:extLst>
              <a:ext uri="{FF2B5EF4-FFF2-40B4-BE49-F238E27FC236}">
                <a16:creationId xmlns:a16="http://schemas.microsoft.com/office/drawing/2014/main" id="{354C7AF4-5FC3-4742-B624-C63DA96BEA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1695604"/>
            <a:ext cx="590550" cy="590550"/>
          </a:xfrm>
          <a:prstGeom prst="rect">
            <a:avLst/>
          </a:prstGeom>
        </p:spPr>
      </p:pic>
      <p:pic>
        <p:nvPicPr>
          <p:cNvPr id="45" name="图形 44">
            <a:extLst>
              <a:ext uri="{FF2B5EF4-FFF2-40B4-BE49-F238E27FC236}">
                <a16:creationId xmlns:a16="http://schemas.microsoft.com/office/drawing/2014/main" id="{C2866C66-FD94-408E-9B8D-FB41B4D89C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2916502"/>
            <a:ext cx="590550" cy="590550"/>
          </a:xfrm>
          <a:prstGeom prst="rect">
            <a:avLst/>
          </a:prstGeom>
        </p:spPr>
      </p:pic>
      <p:pic>
        <p:nvPicPr>
          <p:cNvPr id="46" name="图形 45">
            <a:extLst>
              <a:ext uri="{FF2B5EF4-FFF2-40B4-BE49-F238E27FC236}">
                <a16:creationId xmlns:a16="http://schemas.microsoft.com/office/drawing/2014/main" id="{FF9233D5-C565-4BD7-B85B-30B1FB1A7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1845" y="4221224"/>
            <a:ext cx="590550" cy="590550"/>
          </a:xfrm>
          <a:prstGeom prst="rect">
            <a:avLst/>
          </a:prstGeom>
        </p:spPr>
      </p:pic>
      <p:sp>
        <p:nvSpPr>
          <p:cNvPr id="52" name="文本框 32">
            <a:extLst>
              <a:ext uri="{FF2B5EF4-FFF2-40B4-BE49-F238E27FC236}">
                <a16:creationId xmlns:a16="http://schemas.microsoft.com/office/drawing/2014/main" id="{F5E644B3-EBEF-4460-AFFD-8D6E814960AF}"/>
              </a:ext>
            </a:extLst>
          </p:cNvPr>
          <p:cNvSpPr txBox="1">
            <a:spLocks noChangeArrowheads="1"/>
          </p:cNvSpPr>
          <p:nvPr/>
        </p:nvSpPr>
        <p:spPr bwMode="auto">
          <a:xfrm>
            <a:off x="7366968" y="5674736"/>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系统搭建</a:t>
            </a:r>
          </a:p>
        </p:txBody>
      </p:sp>
      <p:sp>
        <p:nvSpPr>
          <p:cNvPr id="53" name="TextBox 36">
            <a:extLst>
              <a:ext uri="{FF2B5EF4-FFF2-40B4-BE49-F238E27FC236}">
                <a16:creationId xmlns:a16="http://schemas.microsoft.com/office/drawing/2014/main" id="{D5112732-4AAC-49AC-BE84-401BBFCDBA61}"/>
              </a:ext>
            </a:extLst>
          </p:cNvPr>
          <p:cNvSpPr txBox="1">
            <a:spLocks noChangeArrowheads="1"/>
          </p:cNvSpPr>
          <p:nvPr/>
        </p:nvSpPr>
        <p:spPr bwMode="auto">
          <a:xfrm>
            <a:off x="7366967" y="6112663"/>
            <a:ext cx="37715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bg1"/>
                </a:solidFill>
                <a:latin typeface="Arial" pitchFamily="34" charset="0"/>
                <a:ea typeface="微软雅黑" pitchFamily="34" charset="-122"/>
                <a:cs typeface="Open Sans Light"/>
                <a:sym typeface="Arial" pitchFamily="34" charset="0"/>
              </a:rPr>
              <a:t>搭建冷轧一体化生产计划优化系统</a:t>
            </a:r>
            <a:endParaRPr lang="id-ID" altLang="zh-CN" sz="1600" dirty="0">
              <a:solidFill>
                <a:schemeClr val="bg1"/>
              </a:solidFill>
              <a:latin typeface="Arial" pitchFamily="34" charset="0"/>
              <a:ea typeface="微软雅黑" pitchFamily="34" charset="-122"/>
              <a:cs typeface="Open Sans Light"/>
              <a:sym typeface="Arial" pitchFamily="34" charset="0"/>
            </a:endParaRPr>
          </a:p>
        </p:txBody>
      </p:sp>
      <p:pic>
        <p:nvPicPr>
          <p:cNvPr id="54" name="图形 53">
            <a:extLst>
              <a:ext uri="{FF2B5EF4-FFF2-40B4-BE49-F238E27FC236}">
                <a16:creationId xmlns:a16="http://schemas.microsoft.com/office/drawing/2014/main" id="{4D25C6E4-D5F0-49FE-AB45-B8ABDC713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190" y="5560799"/>
            <a:ext cx="590550" cy="590550"/>
          </a:xfrm>
          <a:prstGeom prst="rect">
            <a:avLst/>
          </a:prstGeom>
        </p:spPr>
      </p:pic>
      <p:sp>
        <p:nvSpPr>
          <p:cNvPr id="57" name="文本框 32">
            <a:extLst>
              <a:ext uri="{FF2B5EF4-FFF2-40B4-BE49-F238E27FC236}">
                <a16:creationId xmlns:a16="http://schemas.microsoft.com/office/drawing/2014/main" id="{E51B92F7-1696-4E0C-9651-F0B8987944D3}"/>
              </a:ext>
            </a:extLst>
          </p:cNvPr>
          <p:cNvSpPr txBox="1">
            <a:spLocks noChangeArrowheads="1"/>
          </p:cNvSpPr>
          <p:nvPr/>
        </p:nvSpPr>
        <p:spPr bwMode="auto">
          <a:xfrm>
            <a:off x="2656024" y="5560799"/>
            <a:ext cx="1266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kumimoji="1" lang="zh-CN" altLang="en-US" sz="2000" b="1" dirty="0">
                <a:solidFill>
                  <a:srgbClr val="0070C0"/>
                </a:solidFill>
                <a:ea typeface="思源黑体 CN Medium" panose="020B0600000000000000" pitchFamily="34" charset="-122"/>
                <a:cs typeface="Times New Roman" panose="02020603050405020304" pitchFamily="18" charset="0"/>
              </a:rPr>
              <a:t>系统搭建</a:t>
            </a:r>
          </a:p>
        </p:txBody>
      </p:sp>
      <p:pic>
        <p:nvPicPr>
          <p:cNvPr id="59" name="图形 58">
            <a:extLst>
              <a:ext uri="{FF2B5EF4-FFF2-40B4-BE49-F238E27FC236}">
                <a16:creationId xmlns:a16="http://schemas.microsoft.com/office/drawing/2014/main" id="{4DC1C2BF-78CC-4ABF-811E-FE1177852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569" y="2021392"/>
            <a:ext cx="5066239" cy="3888874"/>
          </a:xfrm>
          <a:prstGeom prst="rect">
            <a:avLst/>
          </a:prstGeom>
        </p:spPr>
      </p:pic>
    </p:spTree>
    <p:extLst>
      <p:ext uri="{BB962C8B-B14F-4D97-AF65-F5344CB8AC3E}">
        <p14:creationId xmlns:p14="http://schemas.microsoft.com/office/powerpoint/2010/main" val="2721090839"/>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3182" y="2012418"/>
            <a:ext cx="7059705" cy="1015663"/>
          </a:xfrm>
          <a:prstGeom prst="rect">
            <a:avLst/>
          </a:prstGeom>
          <a:noFill/>
        </p:spPr>
        <p:txBody>
          <a:bodyPr wrap="square" rtlCol="0">
            <a:spAutoFit/>
          </a:bodyPr>
          <a:lstStyle/>
          <a:p>
            <a:pPr algn="ctr"/>
            <a:r>
              <a:rPr kumimoji="1" lang="zh-CN" altLang="en-US" sz="6000" dirty="0">
                <a:solidFill>
                  <a:srgbClr val="104E87"/>
                </a:solidFill>
              </a:rPr>
              <a:t>总结</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2971322"/>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总结</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技术路线</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0CA5095D-729A-4C41-9BD8-48F1A7E3B59F}"/>
              </a:ext>
            </a:extLst>
          </p:cNvPr>
          <p:cNvGrpSpPr/>
          <p:nvPr/>
        </p:nvGrpSpPr>
        <p:grpSpPr>
          <a:xfrm>
            <a:off x="2732973" y="1145463"/>
            <a:ext cx="7320613" cy="5586262"/>
            <a:chOff x="2082800" y="250244"/>
            <a:chExt cx="7396479" cy="5969166"/>
          </a:xfrm>
        </p:grpSpPr>
        <p:grpSp>
          <p:nvGrpSpPr>
            <p:cNvPr id="29" name="组合 28">
              <a:extLst>
                <a:ext uri="{FF2B5EF4-FFF2-40B4-BE49-F238E27FC236}">
                  <a16:creationId xmlns:a16="http://schemas.microsoft.com/office/drawing/2014/main" id="{DA58063C-517E-4EE0-8F2B-3ADD293FFBE2}"/>
                </a:ext>
              </a:extLst>
            </p:cNvPr>
            <p:cNvGrpSpPr/>
            <p:nvPr/>
          </p:nvGrpSpPr>
          <p:grpSpPr>
            <a:xfrm>
              <a:off x="2197642" y="775619"/>
              <a:ext cx="7129238" cy="5379788"/>
              <a:chOff x="1509516" y="202013"/>
              <a:chExt cx="9421120" cy="6388709"/>
            </a:xfrm>
          </p:grpSpPr>
          <p:grpSp>
            <p:nvGrpSpPr>
              <p:cNvPr id="34" name="组合 33">
                <a:extLst>
                  <a:ext uri="{FF2B5EF4-FFF2-40B4-BE49-F238E27FC236}">
                    <a16:creationId xmlns:a16="http://schemas.microsoft.com/office/drawing/2014/main" id="{79D52866-E9BA-4957-9D99-382E21138B9D}"/>
                  </a:ext>
                </a:extLst>
              </p:cNvPr>
              <p:cNvGrpSpPr/>
              <p:nvPr/>
            </p:nvGrpSpPr>
            <p:grpSpPr>
              <a:xfrm>
                <a:off x="1509516" y="202013"/>
                <a:ext cx="9421120" cy="6388709"/>
                <a:chOff x="1509516" y="202013"/>
                <a:chExt cx="9421120" cy="6388709"/>
              </a:xfrm>
            </p:grpSpPr>
            <p:sp>
              <p:nvSpPr>
                <p:cNvPr id="43" name="圆角矩形 18">
                  <a:extLst>
                    <a:ext uri="{FF2B5EF4-FFF2-40B4-BE49-F238E27FC236}">
                      <a16:creationId xmlns:a16="http://schemas.microsoft.com/office/drawing/2014/main" id="{9E1154EA-7C48-4D15-A5CF-6017BE7E2E76}"/>
                    </a:ext>
                  </a:extLst>
                </p:cNvPr>
                <p:cNvSpPr/>
                <p:nvPr/>
              </p:nvSpPr>
              <p:spPr>
                <a:xfrm>
                  <a:off x="2250835" y="27349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041186B-E116-4A61-8573-D0B7487FD43D}"/>
                    </a:ext>
                  </a:extLst>
                </p:cNvPr>
                <p:cNvSpPr txBox="1"/>
                <p:nvPr/>
              </p:nvSpPr>
              <p:spPr>
                <a:xfrm>
                  <a:off x="1509517" y="202013"/>
                  <a:ext cx="575308" cy="1158629"/>
                </a:xfrm>
                <a:prstGeom prst="rect">
                  <a:avLst/>
                </a:prstGeom>
                <a:solidFill>
                  <a:srgbClr val="F9C499"/>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前期准备</a:t>
                  </a:r>
                </a:p>
              </p:txBody>
            </p:sp>
            <p:sp>
              <p:nvSpPr>
                <p:cNvPr id="49" name="圆角矩形 20">
                  <a:extLst>
                    <a:ext uri="{FF2B5EF4-FFF2-40B4-BE49-F238E27FC236}">
                      <a16:creationId xmlns:a16="http://schemas.microsoft.com/office/drawing/2014/main" id="{2803BF23-2EFC-4087-8476-AD1C2011FD3D}"/>
                    </a:ext>
                  </a:extLst>
                </p:cNvPr>
                <p:cNvSpPr/>
                <p:nvPr/>
              </p:nvSpPr>
              <p:spPr>
                <a:xfrm>
                  <a:off x="2766060"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企业调研</a:t>
                  </a:r>
                </a:p>
              </p:txBody>
            </p:sp>
            <p:sp>
              <p:nvSpPr>
                <p:cNvPr id="50" name="圆角矩形 21">
                  <a:extLst>
                    <a:ext uri="{FF2B5EF4-FFF2-40B4-BE49-F238E27FC236}">
                      <a16:creationId xmlns:a16="http://schemas.microsoft.com/office/drawing/2014/main" id="{3BB93EA0-8D3C-4DF7-B3A5-F4917A4238B8}"/>
                    </a:ext>
                  </a:extLst>
                </p:cNvPr>
                <p:cNvSpPr/>
                <p:nvPr/>
              </p:nvSpPr>
              <p:spPr>
                <a:xfrm>
                  <a:off x="6850146"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查阅文献</a:t>
                  </a:r>
                </a:p>
              </p:txBody>
            </p:sp>
            <p:sp>
              <p:nvSpPr>
                <p:cNvPr id="52" name="圆角矩形 22">
                  <a:extLst>
                    <a:ext uri="{FF2B5EF4-FFF2-40B4-BE49-F238E27FC236}">
                      <a16:creationId xmlns:a16="http://schemas.microsoft.com/office/drawing/2014/main" id="{69225549-28E8-437C-A6BE-30E6C7922CB2}"/>
                    </a:ext>
                  </a:extLst>
                </p:cNvPr>
                <p:cNvSpPr/>
                <p:nvPr/>
              </p:nvSpPr>
              <p:spPr>
                <a:xfrm>
                  <a:off x="8892189"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导师指导</a:t>
                  </a:r>
                </a:p>
              </p:txBody>
            </p:sp>
            <p:sp>
              <p:nvSpPr>
                <p:cNvPr id="53" name="圆角矩形 23">
                  <a:extLst>
                    <a:ext uri="{FF2B5EF4-FFF2-40B4-BE49-F238E27FC236}">
                      <a16:creationId xmlns:a16="http://schemas.microsoft.com/office/drawing/2014/main" id="{796BB457-B16E-42BA-BF6B-1F0768EAEC7E}"/>
                    </a:ext>
                  </a:extLst>
                </p:cNvPr>
                <p:cNvSpPr/>
                <p:nvPr/>
              </p:nvSpPr>
              <p:spPr>
                <a:xfrm>
                  <a:off x="4808103" y="50737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发现问题</a:t>
                  </a:r>
                </a:p>
              </p:txBody>
            </p:sp>
            <p:cxnSp>
              <p:nvCxnSpPr>
                <p:cNvPr id="54" name="直接箭头连接符 53">
                  <a:extLst>
                    <a:ext uri="{FF2B5EF4-FFF2-40B4-BE49-F238E27FC236}">
                      <a16:creationId xmlns:a16="http://schemas.microsoft.com/office/drawing/2014/main" id="{1356DA59-BDBB-4DE9-9700-71237E85E720}"/>
                    </a:ext>
                  </a:extLst>
                </p:cNvPr>
                <p:cNvCxnSpPr>
                  <a:stCxn id="49" idx="3"/>
                  <a:endCxn id="53" idx="1"/>
                </p:cNvCxnSpPr>
                <p:nvPr/>
              </p:nvCxnSpPr>
              <p:spPr>
                <a:xfrm>
                  <a:off x="4289283"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E12B15A-B367-4BFB-B656-BACB294B4999}"/>
                    </a:ext>
                  </a:extLst>
                </p:cNvPr>
                <p:cNvCxnSpPr>
                  <a:stCxn id="53" idx="3"/>
                  <a:endCxn id="50" idx="1"/>
                </p:cNvCxnSpPr>
                <p:nvPr/>
              </p:nvCxnSpPr>
              <p:spPr>
                <a:xfrm>
                  <a:off x="6331326"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3ABF990-54F5-4747-B48F-93C6740CB241}"/>
                    </a:ext>
                  </a:extLst>
                </p:cNvPr>
                <p:cNvCxnSpPr>
                  <a:stCxn id="50" idx="3"/>
                  <a:endCxn id="52" idx="1"/>
                </p:cNvCxnSpPr>
                <p:nvPr/>
              </p:nvCxnSpPr>
              <p:spPr>
                <a:xfrm>
                  <a:off x="8373369" y="78729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9" name="圆角矩形 27">
                  <a:extLst>
                    <a:ext uri="{FF2B5EF4-FFF2-40B4-BE49-F238E27FC236}">
                      <a16:creationId xmlns:a16="http://schemas.microsoft.com/office/drawing/2014/main" id="{24EA9B2C-C091-4AE4-B2EE-5900BAE425F0}"/>
                    </a:ext>
                  </a:extLst>
                </p:cNvPr>
                <p:cNvSpPr/>
                <p:nvPr/>
              </p:nvSpPr>
              <p:spPr>
                <a:xfrm>
                  <a:off x="2250835" y="158101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5A462F24-9DA2-4F1A-AC24-91C9CD0CF191}"/>
                    </a:ext>
                  </a:extLst>
                </p:cNvPr>
                <p:cNvSpPr txBox="1"/>
                <p:nvPr/>
              </p:nvSpPr>
              <p:spPr>
                <a:xfrm>
                  <a:off x="1509517" y="1509533"/>
                  <a:ext cx="575308" cy="1158629"/>
                </a:xfrm>
                <a:prstGeom prst="rect">
                  <a:avLst/>
                </a:prstGeom>
                <a:solidFill>
                  <a:schemeClr val="accent4">
                    <a:lumMod val="40000"/>
                    <a:lumOff val="60000"/>
                  </a:schemeClr>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数学模型</a:t>
                  </a:r>
                </a:p>
              </p:txBody>
            </p:sp>
            <p:sp>
              <p:nvSpPr>
                <p:cNvPr id="61" name="圆角矩形 29">
                  <a:extLst>
                    <a:ext uri="{FF2B5EF4-FFF2-40B4-BE49-F238E27FC236}">
                      <a16:creationId xmlns:a16="http://schemas.microsoft.com/office/drawing/2014/main" id="{1849BC88-D32E-4AE5-9BC1-72032067D592}"/>
                    </a:ext>
                  </a:extLst>
                </p:cNvPr>
                <p:cNvSpPr/>
                <p:nvPr/>
              </p:nvSpPr>
              <p:spPr>
                <a:xfrm>
                  <a:off x="2766060"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模型优化</a:t>
                  </a:r>
                </a:p>
              </p:txBody>
            </p:sp>
            <p:sp>
              <p:nvSpPr>
                <p:cNvPr id="62" name="圆角矩形 30">
                  <a:extLst>
                    <a:ext uri="{FF2B5EF4-FFF2-40B4-BE49-F238E27FC236}">
                      <a16:creationId xmlns:a16="http://schemas.microsoft.com/office/drawing/2014/main" id="{139F3F60-F063-4528-AD98-FA20E1B62A75}"/>
                    </a:ext>
                  </a:extLst>
                </p:cNvPr>
                <p:cNvSpPr/>
                <p:nvPr/>
              </p:nvSpPr>
              <p:spPr>
                <a:xfrm>
                  <a:off x="6850146"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建立模型</a:t>
                  </a:r>
                </a:p>
              </p:txBody>
            </p:sp>
            <p:sp>
              <p:nvSpPr>
                <p:cNvPr id="63" name="圆角矩形 31">
                  <a:extLst>
                    <a:ext uri="{FF2B5EF4-FFF2-40B4-BE49-F238E27FC236}">
                      <a16:creationId xmlns:a16="http://schemas.microsoft.com/office/drawing/2014/main" id="{80B28A63-DE90-42BA-AA17-24B892BF850A}"/>
                    </a:ext>
                  </a:extLst>
                </p:cNvPr>
                <p:cNvSpPr/>
                <p:nvPr/>
              </p:nvSpPr>
              <p:spPr>
                <a:xfrm>
                  <a:off x="8892189" y="181489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数学描述</a:t>
                  </a:r>
                </a:p>
              </p:txBody>
            </p:sp>
            <p:sp>
              <p:nvSpPr>
                <p:cNvPr id="64" name="圆角矩形 32">
                  <a:extLst>
                    <a:ext uri="{FF2B5EF4-FFF2-40B4-BE49-F238E27FC236}">
                      <a16:creationId xmlns:a16="http://schemas.microsoft.com/office/drawing/2014/main" id="{012402D2-002E-4E12-A03F-D690FB400A7C}"/>
                    </a:ext>
                  </a:extLst>
                </p:cNvPr>
                <p:cNvSpPr/>
                <p:nvPr/>
              </p:nvSpPr>
              <p:spPr>
                <a:xfrm>
                  <a:off x="4808103" y="1814899"/>
                  <a:ext cx="1523223"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求解分析</a:t>
                  </a:r>
                </a:p>
              </p:txBody>
            </p:sp>
            <p:cxnSp>
              <p:nvCxnSpPr>
                <p:cNvPr id="65" name="直接箭头连接符 64">
                  <a:extLst>
                    <a:ext uri="{FF2B5EF4-FFF2-40B4-BE49-F238E27FC236}">
                      <a16:creationId xmlns:a16="http://schemas.microsoft.com/office/drawing/2014/main" id="{BCF6E3F4-639D-4990-BD41-91C06C025812}"/>
                    </a:ext>
                  </a:extLst>
                </p:cNvPr>
                <p:cNvCxnSpPr>
                  <a:stCxn id="64" idx="1"/>
                  <a:endCxn id="61" idx="3"/>
                </p:cNvCxnSpPr>
                <p:nvPr/>
              </p:nvCxnSpPr>
              <p:spPr>
                <a:xfrm flipH="1">
                  <a:off x="4289283"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D67C3B3-1187-490C-815E-EBFBBEBD60D3}"/>
                    </a:ext>
                  </a:extLst>
                </p:cNvPr>
                <p:cNvCxnSpPr>
                  <a:stCxn id="62" idx="1"/>
                  <a:endCxn id="64" idx="3"/>
                </p:cNvCxnSpPr>
                <p:nvPr/>
              </p:nvCxnSpPr>
              <p:spPr>
                <a:xfrm flipH="1">
                  <a:off x="6331326"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0623296-E86E-43C8-BC47-39F62FC4D415}"/>
                    </a:ext>
                  </a:extLst>
                </p:cNvPr>
                <p:cNvCxnSpPr>
                  <a:stCxn id="63" idx="1"/>
                  <a:endCxn id="62" idx="3"/>
                </p:cNvCxnSpPr>
                <p:nvPr/>
              </p:nvCxnSpPr>
              <p:spPr>
                <a:xfrm flipH="1">
                  <a:off x="8373369" y="209481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圆角矩形 36">
                  <a:extLst>
                    <a:ext uri="{FF2B5EF4-FFF2-40B4-BE49-F238E27FC236}">
                      <a16:creationId xmlns:a16="http://schemas.microsoft.com/office/drawing/2014/main" id="{3EF6514C-5C1F-4B88-BC2F-4C69C36ABD97}"/>
                    </a:ext>
                  </a:extLst>
                </p:cNvPr>
                <p:cNvSpPr/>
                <p:nvPr/>
              </p:nvSpPr>
              <p:spPr>
                <a:xfrm>
                  <a:off x="2250835" y="288853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BCB7C043-6D06-4E22-9465-BAFC011668AF}"/>
                    </a:ext>
                  </a:extLst>
                </p:cNvPr>
                <p:cNvSpPr txBox="1"/>
                <p:nvPr/>
              </p:nvSpPr>
              <p:spPr>
                <a:xfrm>
                  <a:off x="1509516" y="2817052"/>
                  <a:ext cx="575308" cy="1158629"/>
                </a:xfrm>
                <a:prstGeom prst="rect">
                  <a:avLst/>
                </a:prstGeom>
                <a:solidFill>
                  <a:srgbClr val="C4D6A0"/>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算法设计</a:t>
                  </a:r>
                </a:p>
              </p:txBody>
            </p:sp>
            <p:sp>
              <p:nvSpPr>
                <p:cNvPr id="70" name="圆角矩形 38">
                  <a:extLst>
                    <a:ext uri="{FF2B5EF4-FFF2-40B4-BE49-F238E27FC236}">
                      <a16:creationId xmlns:a16="http://schemas.microsoft.com/office/drawing/2014/main" id="{60AC004C-62F4-49E6-9C40-2142184B672A}"/>
                    </a:ext>
                  </a:extLst>
                </p:cNvPr>
                <p:cNvSpPr/>
                <p:nvPr/>
              </p:nvSpPr>
              <p:spPr>
                <a:xfrm>
                  <a:off x="2766060" y="3122419"/>
                  <a:ext cx="1523223"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优化方法</a:t>
                  </a:r>
                </a:p>
              </p:txBody>
            </p:sp>
            <p:sp>
              <p:nvSpPr>
                <p:cNvPr id="71" name="圆角矩形 39">
                  <a:extLst>
                    <a:ext uri="{FF2B5EF4-FFF2-40B4-BE49-F238E27FC236}">
                      <a16:creationId xmlns:a16="http://schemas.microsoft.com/office/drawing/2014/main" id="{7019040A-0EA3-4F21-83FF-02E638C525D5}"/>
                    </a:ext>
                  </a:extLst>
                </p:cNvPr>
                <p:cNvSpPr/>
                <p:nvPr/>
              </p:nvSpPr>
              <p:spPr>
                <a:xfrm>
                  <a:off x="6850146"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精确算法</a:t>
                  </a:r>
                </a:p>
              </p:txBody>
            </p:sp>
            <p:sp>
              <p:nvSpPr>
                <p:cNvPr id="72" name="圆角矩形 41">
                  <a:extLst>
                    <a:ext uri="{FF2B5EF4-FFF2-40B4-BE49-F238E27FC236}">
                      <a16:creationId xmlns:a16="http://schemas.microsoft.com/office/drawing/2014/main" id="{B821DAFC-FF3B-4471-9EB5-5AF1582AE53A}"/>
                    </a:ext>
                  </a:extLst>
                </p:cNvPr>
                <p:cNvSpPr/>
                <p:nvPr/>
              </p:nvSpPr>
              <p:spPr>
                <a:xfrm>
                  <a:off x="8892189"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编程实现</a:t>
                  </a:r>
                </a:p>
              </p:txBody>
            </p:sp>
            <p:sp>
              <p:nvSpPr>
                <p:cNvPr id="73" name="圆角矩形 42">
                  <a:extLst>
                    <a:ext uri="{FF2B5EF4-FFF2-40B4-BE49-F238E27FC236}">
                      <a16:creationId xmlns:a16="http://schemas.microsoft.com/office/drawing/2014/main" id="{F9059496-8448-408F-A95D-939F10279C02}"/>
                    </a:ext>
                  </a:extLst>
                </p:cNvPr>
                <p:cNvSpPr/>
                <p:nvPr/>
              </p:nvSpPr>
              <p:spPr>
                <a:xfrm>
                  <a:off x="4808103" y="312241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近似算法</a:t>
                  </a:r>
                </a:p>
              </p:txBody>
            </p:sp>
            <p:cxnSp>
              <p:nvCxnSpPr>
                <p:cNvPr id="74" name="直接箭头连接符 73">
                  <a:extLst>
                    <a:ext uri="{FF2B5EF4-FFF2-40B4-BE49-F238E27FC236}">
                      <a16:creationId xmlns:a16="http://schemas.microsoft.com/office/drawing/2014/main" id="{8CF53FA5-F844-42D0-B29F-65E4E2ED300B}"/>
                    </a:ext>
                  </a:extLst>
                </p:cNvPr>
                <p:cNvCxnSpPr>
                  <a:stCxn id="70" idx="3"/>
                  <a:endCxn id="73" idx="1"/>
                </p:cNvCxnSpPr>
                <p:nvPr/>
              </p:nvCxnSpPr>
              <p:spPr>
                <a:xfrm>
                  <a:off x="4289283"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644EBD0-1825-46BF-B157-01633CC4946D}"/>
                    </a:ext>
                  </a:extLst>
                </p:cNvPr>
                <p:cNvCxnSpPr>
                  <a:stCxn id="73" idx="3"/>
                  <a:endCxn id="71" idx="1"/>
                </p:cNvCxnSpPr>
                <p:nvPr/>
              </p:nvCxnSpPr>
              <p:spPr>
                <a:xfrm>
                  <a:off x="6331326"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41ED56B-F270-43B5-8AB2-792099D108F8}"/>
                    </a:ext>
                  </a:extLst>
                </p:cNvPr>
                <p:cNvCxnSpPr>
                  <a:stCxn id="71" idx="3"/>
                  <a:endCxn id="72" idx="1"/>
                </p:cNvCxnSpPr>
                <p:nvPr/>
              </p:nvCxnSpPr>
              <p:spPr>
                <a:xfrm>
                  <a:off x="8373369" y="340233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7" name="圆角矩形 46">
                  <a:extLst>
                    <a:ext uri="{FF2B5EF4-FFF2-40B4-BE49-F238E27FC236}">
                      <a16:creationId xmlns:a16="http://schemas.microsoft.com/office/drawing/2014/main" id="{C3EC2B7F-7614-402A-BA1B-CAB173C4C464}"/>
                    </a:ext>
                  </a:extLst>
                </p:cNvPr>
                <p:cNvSpPr/>
                <p:nvPr/>
              </p:nvSpPr>
              <p:spPr>
                <a:xfrm>
                  <a:off x="2250835" y="4196056"/>
                  <a:ext cx="8679801" cy="1015664"/>
                </a:xfrm>
                <a:prstGeom prst="roundRect">
                  <a:avLst>
                    <a:gd name="adj" fmla="val 6358"/>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3981075D-3086-433E-B9BB-F0938DE95F1D}"/>
                    </a:ext>
                  </a:extLst>
                </p:cNvPr>
                <p:cNvSpPr txBox="1"/>
                <p:nvPr/>
              </p:nvSpPr>
              <p:spPr>
                <a:xfrm>
                  <a:off x="1509516" y="4124573"/>
                  <a:ext cx="575308" cy="1158629"/>
                </a:xfrm>
                <a:prstGeom prst="rect">
                  <a:avLst/>
                </a:prstGeom>
                <a:solidFill>
                  <a:srgbClr val="339966"/>
                </a:solidFill>
                <a:ln>
                  <a:solidFill>
                    <a:schemeClr val="bg1"/>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实验验证</a:t>
                  </a:r>
                </a:p>
              </p:txBody>
            </p:sp>
            <p:sp>
              <p:nvSpPr>
                <p:cNvPr id="79" name="圆角矩形 48">
                  <a:extLst>
                    <a:ext uri="{FF2B5EF4-FFF2-40B4-BE49-F238E27FC236}">
                      <a16:creationId xmlns:a16="http://schemas.microsoft.com/office/drawing/2014/main" id="{0E57A9BA-BBD0-4E9F-95ED-433481E869D0}"/>
                    </a:ext>
                  </a:extLst>
                </p:cNvPr>
                <p:cNvSpPr/>
                <p:nvPr/>
              </p:nvSpPr>
              <p:spPr>
                <a:xfrm>
                  <a:off x="2766060"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对比分析</a:t>
                  </a:r>
                </a:p>
              </p:txBody>
            </p:sp>
            <p:sp>
              <p:nvSpPr>
                <p:cNvPr id="80" name="圆角矩形 49">
                  <a:extLst>
                    <a:ext uri="{FF2B5EF4-FFF2-40B4-BE49-F238E27FC236}">
                      <a16:creationId xmlns:a16="http://schemas.microsoft.com/office/drawing/2014/main" id="{A84287B4-9310-42B4-A486-4498DE4B3FB5}"/>
                    </a:ext>
                  </a:extLst>
                </p:cNvPr>
                <p:cNvSpPr/>
                <p:nvPr/>
              </p:nvSpPr>
              <p:spPr>
                <a:xfrm>
                  <a:off x="6850146"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计算测试</a:t>
                  </a:r>
                </a:p>
              </p:txBody>
            </p:sp>
            <p:sp>
              <p:nvSpPr>
                <p:cNvPr id="81" name="圆角矩形 50">
                  <a:extLst>
                    <a:ext uri="{FF2B5EF4-FFF2-40B4-BE49-F238E27FC236}">
                      <a16:creationId xmlns:a16="http://schemas.microsoft.com/office/drawing/2014/main" id="{8FDE209C-31B0-4669-94F8-17599BBC964B}"/>
                    </a:ext>
                  </a:extLst>
                </p:cNvPr>
                <p:cNvSpPr/>
                <p:nvPr/>
              </p:nvSpPr>
              <p:spPr>
                <a:xfrm>
                  <a:off x="8892189"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随机案例</a:t>
                  </a:r>
                </a:p>
              </p:txBody>
            </p:sp>
            <p:sp>
              <p:nvSpPr>
                <p:cNvPr id="82" name="圆角矩形 51">
                  <a:extLst>
                    <a:ext uri="{FF2B5EF4-FFF2-40B4-BE49-F238E27FC236}">
                      <a16:creationId xmlns:a16="http://schemas.microsoft.com/office/drawing/2014/main" id="{08E58BED-125A-4468-839B-B4974658DAF1}"/>
                    </a:ext>
                  </a:extLst>
                </p:cNvPr>
                <p:cNvSpPr/>
                <p:nvPr/>
              </p:nvSpPr>
              <p:spPr>
                <a:xfrm>
                  <a:off x="4808103" y="442993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现场测试</a:t>
                  </a:r>
                </a:p>
              </p:txBody>
            </p:sp>
            <p:cxnSp>
              <p:nvCxnSpPr>
                <p:cNvPr id="83" name="直接箭头连接符 82">
                  <a:extLst>
                    <a:ext uri="{FF2B5EF4-FFF2-40B4-BE49-F238E27FC236}">
                      <a16:creationId xmlns:a16="http://schemas.microsoft.com/office/drawing/2014/main" id="{AE7390D5-2F2B-48C9-925D-3F6804007787}"/>
                    </a:ext>
                  </a:extLst>
                </p:cNvPr>
                <p:cNvCxnSpPr>
                  <a:stCxn id="82" idx="1"/>
                  <a:endCxn id="79" idx="3"/>
                </p:cNvCxnSpPr>
                <p:nvPr/>
              </p:nvCxnSpPr>
              <p:spPr>
                <a:xfrm flipH="1">
                  <a:off x="4289283"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C6C57DD-B7A3-4142-8076-43AA55FA804F}"/>
                    </a:ext>
                  </a:extLst>
                </p:cNvPr>
                <p:cNvCxnSpPr>
                  <a:stCxn id="80" idx="1"/>
                  <a:endCxn id="82" idx="3"/>
                </p:cNvCxnSpPr>
                <p:nvPr/>
              </p:nvCxnSpPr>
              <p:spPr>
                <a:xfrm flipH="1">
                  <a:off x="6331326"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CD1C33E-DF6A-4552-9275-F74E0827FCE5}"/>
                    </a:ext>
                  </a:extLst>
                </p:cNvPr>
                <p:cNvCxnSpPr>
                  <a:stCxn id="81" idx="1"/>
                  <a:endCxn id="80" idx="3"/>
                </p:cNvCxnSpPr>
                <p:nvPr/>
              </p:nvCxnSpPr>
              <p:spPr>
                <a:xfrm flipH="1">
                  <a:off x="8373369" y="4709857"/>
                  <a:ext cx="518820" cy="0"/>
                </a:xfrm>
                <a:prstGeom prst="straightConnector1">
                  <a:avLst/>
                </a:prstGeom>
                <a:ln w="19050">
                  <a:solidFill>
                    <a:schemeClr val="tx1">
                      <a:lumMod val="75000"/>
                      <a:lumOff val="25000"/>
                    </a:schemeClr>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86" name="圆角矩形 55">
                  <a:extLst>
                    <a:ext uri="{FF2B5EF4-FFF2-40B4-BE49-F238E27FC236}">
                      <a16:creationId xmlns:a16="http://schemas.microsoft.com/office/drawing/2014/main" id="{AD767805-36FE-40C0-9C60-17C547999EBA}"/>
                    </a:ext>
                  </a:extLst>
                </p:cNvPr>
                <p:cNvSpPr/>
                <p:nvPr/>
              </p:nvSpPr>
              <p:spPr>
                <a:xfrm>
                  <a:off x="2250835" y="5503576"/>
                  <a:ext cx="8679801" cy="1015664"/>
                </a:xfrm>
                <a:prstGeom prst="roundRect">
                  <a:avLst>
                    <a:gd name="adj" fmla="val 6358"/>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E811CB51-FAED-4901-BDA3-B7F435E5832E}"/>
                    </a:ext>
                  </a:extLst>
                </p:cNvPr>
                <p:cNvSpPr txBox="1"/>
                <p:nvPr/>
              </p:nvSpPr>
              <p:spPr>
                <a:xfrm>
                  <a:off x="1509516" y="5432093"/>
                  <a:ext cx="575308" cy="1158629"/>
                </a:xfrm>
                <a:prstGeom prst="rect">
                  <a:avLst/>
                </a:prstGeom>
                <a:solidFill>
                  <a:srgbClr val="BFBFBF"/>
                </a:solidFill>
                <a:ln>
                  <a:solidFill>
                    <a:srgbClr val="000000"/>
                  </a:solidFill>
                </a:ln>
              </p:spPr>
              <p:txBody>
                <a:bodyPr vert="eaVert" wrap="none" rtlCol="0" anchor="ct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形成论文</a:t>
                  </a:r>
                </a:p>
              </p:txBody>
            </p:sp>
            <p:sp>
              <p:nvSpPr>
                <p:cNvPr id="88" name="圆角矩形 57">
                  <a:extLst>
                    <a:ext uri="{FF2B5EF4-FFF2-40B4-BE49-F238E27FC236}">
                      <a16:creationId xmlns:a16="http://schemas.microsoft.com/office/drawing/2014/main" id="{E3811052-E525-4FC9-A301-236AD1319F34}"/>
                    </a:ext>
                  </a:extLst>
                </p:cNvPr>
                <p:cNvSpPr/>
                <p:nvPr/>
              </p:nvSpPr>
              <p:spPr>
                <a:xfrm>
                  <a:off x="2766060"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结论总结</a:t>
                  </a:r>
                </a:p>
              </p:txBody>
            </p:sp>
            <p:sp>
              <p:nvSpPr>
                <p:cNvPr id="89" name="圆角矩形 58">
                  <a:extLst>
                    <a:ext uri="{FF2B5EF4-FFF2-40B4-BE49-F238E27FC236}">
                      <a16:creationId xmlns:a16="http://schemas.microsoft.com/office/drawing/2014/main" id="{09D0E805-9B4E-4F79-BB9C-D9CF992B6FF7}"/>
                    </a:ext>
                  </a:extLst>
                </p:cNvPr>
                <p:cNvSpPr/>
                <p:nvPr/>
              </p:nvSpPr>
              <p:spPr>
                <a:xfrm>
                  <a:off x="6850146"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修改完善</a:t>
                  </a:r>
                </a:p>
              </p:txBody>
            </p:sp>
            <p:sp>
              <p:nvSpPr>
                <p:cNvPr id="90" name="圆角矩形 59">
                  <a:extLst>
                    <a:ext uri="{FF2B5EF4-FFF2-40B4-BE49-F238E27FC236}">
                      <a16:creationId xmlns:a16="http://schemas.microsoft.com/office/drawing/2014/main" id="{04694DCA-B198-459E-84DE-34FFB152DE1C}"/>
                    </a:ext>
                  </a:extLst>
                </p:cNvPr>
                <p:cNvSpPr/>
                <p:nvPr/>
              </p:nvSpPr>
              <p:spPr>
                <a:xfrm>
                  <a:off x="8892189"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论文定稿</a:t>
                  </a:r>
                </a:p>
              </p:txBody>
            </p:sp>
            <p:sp>
              <p:nvSpPr>
                <p:cNvPr id="91" name="圆角矩形 60">
                  <a:extLst>
                    <a:ext uri="{FF2B5EF4-FFF2-40B4-BE49-F238E27FC236}">
                      <a16:creationId xmlns:a16="http://schemas.microsoft.com/office/drawing/2014/main" id="{FA18DCAA-E026-4835-81EE-A3CD533E27DF}"/>
                    </a:ext>
                  </a:extLst>
                </p:cNvPr>
                <p:cNvSpPr/>
                <p:nvPr/>
              </p:nvSpPr>
              <p:spPr>
                <a:xfrm>
                  <a:off x="4808103" y="5737459"/>
                  <a:ext cx="1523223"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论文撰写</a:t>
                  </a:r>
                </a:p>
              </p:txBody>
            </p:sp>
            <p:cxnSp>
              <p:nvCxnSpPr>
                <p:cNvPr id="92" name="直接箭头连接符 91">
                  <a:extLst>
                    <a:ext uri="{FF2B5EF4-FFF2-40B4-BE49-F238E27FC236}">
                      <a16:creationId xmlns:a16="http://schemas.microsoft.com/office/drawing/2014/main" id="{33EB19A1-3391-4518-B707-95D3AA887560}"/>
                    </a:ext>
                  </a:extLst>
                </p:cNvPr>
                <p:cNvCxnSpPr>
                  <a:stCxn id="88" idx="3"/>
                  <a:endCxn id="91" idx="1"/>
                </p:cNvCxnSpPr>
                <p:nvPr/>
              </p:nvCxnSpPr>
              <p:spPr>
                <a:xfrm>
                  <a:off x="4289283"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6AFE93E-E32F-4E3E-B9D8-A9E59CC9D5C8}"/>
                    </a:ext>
                  </a:extLst>
                </p:cNvPr>
                <p:cNvCxnSpPr>
                  <a:stCxn id="91" idx="3"/>
                  <a:endCxn id="89" idx="1"/>
                </p:cNvCxnSpPr>
                <p:nvPr/>
              </p:nvCxnSpPr>
              <p:spPr>
                <a:xfrm>
                  <a:off x="6331326"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AD84270E-F58D-4C8C-96D6-AE28C5EE102C}"/>
                    </a:ext>
                  </a:extLst>
                </p:cNvPr>
                <p:cNvCxnSpPr>
                  <a:stCxn id="89" idx="3"/>
                  <a:endCxn id="90" idx="1"/>
                </p:cNvCxnSpPr>
                <p:nvPr/>
              </p:nvCxnSpPr>
              <p:spPr>
                <a:xfrm>
                  <a:off x="8373369" y="6017377"/>
                  <a:ext cx="518820" cy="0"/>
                </a:xfrm>
                <a:prstGeom prst="straightConnector1">
                  <a:avLst/>
                </a:prstGeom>
                <a:ln w="19050">
                  <a:solidFill>
                    <a:srgbClr val="000000"/>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95" name="圆角矩形 20">
                  <a:extLst>
                    <a:ext uri="{FF2B5EF4-FFF2-40B4-BE49-F238E27FC236}">
                      <a16:creationId xmlns:a16="http://schemas.microsoft.com/office/drawing/2014/main" id="{ECA27A3E-EAF2-455C-839D-4E0521208416}"/>
                    </a:ext>
                  </a:extLst>
                </p:cNvPr>
                <p:cNvSpPr/>
                <p:nvPr/>
              </p:nvSpPr>
              <p:spPr>
                <a:xfrm>
                  <a:off x="2766059"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企业调研</a:t>
                  </a:r>
                </a:p>
              </p:txBody>
            </p:sp>
            <p:sp>
              <p:nvSpPr>
                <p:cNvPr id="96" name="圆角矩形 21">
                  <a:extLst>
                    <a:ext uri="{FF2B5EF4-FFF2-40B4-BE49-F238E27FC236}">
                      <a16:creationId xmlns:a16="http://schemas.microsoft.com/office/drawing/2014/main" id="{AB3D1BEA-E0F6-4CF6-86FD-3E57DD63E06B}"/>
                    </a:ext>
                  </a:extLst>
                </p:cNvPr>
                <p:cNvSpPr/>
                <p:nvPr/>
              </p:nvSpPr>
              <p:spPr>
                <a:xfrm>
                  <a:off x="6850144"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查阅文献</a:t>
                  </a:r>
                </a:p>
              </p:txBody>
            </p:sp>
            <p:sp>
              <p:nvSpPr>
                <p:cNvPr id="97" name="圆角矩形 22">
                  <a:extLst>
                    <a:ext uri="{FF2B5EF4-FFF2-40B4-BE49-F238E27FC236}">
                      <a16:creationId xmlns:a16="http://schemas.microsoft.com/office/drawing/2014/main" id="{FBEEAB87-7B9F-42F6-A74F-738EFC6237F4}"/>
                    </a:ext>
                  </a:extLst>
                </p:cNvPr>
                <p:cNvSpPr/>
                <p:nvPr/>
              </p:nvSpPr>
              <p:spPr>
                <a:xfrm>
                  <a:off x="8892187"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导师指导</a:t>
                  </a:r>
                </a:p>
              </p:txBody>
            </p:sp>
            <p:sp>
              <p:nvSpPr>
                <p:cNvPr id="98" name="圆角矩形 23">
                  <a:extLst>
                    <a:ext uri="{FF2B5EF4-FFF2-40B4-BE49-F238E27FC236}">
                      <a16:creationId xmlns:a16="http://schemas.microsoft.com/office/drawing/2014/main" id="{FE7BC130-0925-4340-A368-47027C8AEBE0}"/>
                    </a:ext>
                  </a:extLst>
                </p:cNvPr>
                <p:cNvSpPr/>
                <p:nvPr/>
              </p:nvSpPr>
              <p:spPr>
                <a:xfrm>
                  <a:off x="4808102" y="50737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发现问题</a:t>
                  </a:r>
                </a:p>
              </p:txBody>
            </p:sp>
            <p:sp>
              <p:nvSpPr>
                <p:cNvPr id="99" name="圆角矩形 31">
                  <a:extLst>
                    <a:ext uri="{FF2B5EF4-FFF2-40B4-BE49-F238E27FC236}">
                      <a16:creationId xmlns:a16="http://schemas.microsoft.com/office/drawing/2014/main" id="{2CC60A86-77DC-4CC7-98A4-E3140BD3AC00}"/>
                    </a:ext>
                  </a:extLst>
                </p:cNvPr>
                <p:cNvSpPr/>
                <p:nvPr/>
              </p:nvSpPr>
              <p:spPr>
                <a:xfrm>
                  <a:off x="8892187" y="181489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数学描述</a:t>
                  </a:r>
                </a:p>
              </p:txBody>
            </p:sp>
            <p:sp>
              <p:nvSpPr>
                <p:cNvPr id="100" name="圆角矩形 41">
                  <a:extLst>
                    <a:ext uri="{FF2B5EF4-FFF2-40B4-BE49-F238E27FC236}">
                      <a16:creationId xmlns:a16="http://schemas.microsoft.com/office/drawing/2014/main" id="{98BFBD87-3665-4C01-9EBB-3E0D17D84264}"/>
                    </a:ext>
                  </a:extLst>
                </p:cNvPr>
                <p:cNvSpPr/>
                <p:nvPr/>
              </p:nvSpPr>
              <p:spPr>
                <a:xfrm>
                  <a:off x="8892187" y="3122418"/>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编程实现</a:t>
                  </a:r>
                </a:p>
              </p:txBody>
            </p:sp>
            <p:sp>
              <p:nvSpPr>
                <p:cNvPr id="101" name="圆角矩形 50">
                  <a:extLst>
                    <a:ext uri="{FF2B5EF4-FFF2-40B4-BE49-F238E27FC236}">
                      <a16:creationId xmlns:a16="http://schemas.microsoft.com/office/drawing/2014/main" id="{00849E1C-9CB3-4946-913B-98CB2FDF2AC3}"/>
                    </a:ext>
                  </a:extLst>
                </p:cNvPr>
                <p:cNvSpPr/>
                <p:nvPr/>
              </p:nvSpPr>
              <p:spPr>
                <a:xfrm>
                  <a:off x="8892187" y="442993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随机案例</a:t>
                  </a:r>
                </a:p>
              </p:txBody>
            </p:sp>
            <p:sp>
              <p:nvSpPr>
                <p:cNvPr id="102" name="圆角矩形 58">
                  <a:extLst>
                    <a:ext uri="{FF2B5EF4-FFF2-40B4-BE49-F238E27FC236}">
                      <a16:creationId xmlns:a16="http://schemas.microsoft.com/office/drawing/2014/main" id="{C7C73C05-5C85-4EC5-A399-0D2E3220670F}"/>
                    </a:ext>
                  </a:extLst>
                </p:cNvPr>
                <p:cNvSpPr/>
                <p:nvPr/>
              </p:nvSpPr>
              <p:spPr>
                <a:xfrm>
                  <a:off x="6850144"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修改完善</a:t>
                  </a:r>
                </a:p>
              </p:txBody>
            </p:sp>
            <p:sp>
              <p:nvSpPr>
                <p:cNvPr id="103" name="圆角矩形 59">
                  <a:extLst>
                    <a:ext uri="{FF2B5EF4-FFF2-40B4-BE49-F238E27FC236}">
                      <a16:creationId xmlns:a16="http://schemas.microsoft.com/office/drawing/2014/main" id="{B18E30D0-0EA8-4556-8014-A864C36F640E}"/>
                    </a:ext>
                  </a:extLst>
                </p:cNvPr>
                <p:cNvSpPr/>
                <p:nvPr/>
              </p:nvSpPr>
              <p:spPr>
                <a:xfrm>
                  <a:off x="8892187"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论文定稿</a:t>
                  </a:r>
                </a:p>
              </p:txBody>
            </p:sp>
            <p:sp>
              <p:nvSpPr>
                <p:cNvPr id="104" name="圆角矩形 60">
                  <a:extLst>
                    <a:ext uri="{FF2B5EF4-FFF2-40B4-BE49-F238E27FC236}">
                      <a16:creationId xmlns:a16="http://schemas.microsoft.com/office/drawing/2014/main" id="{7A363C46-205D-4F7E-B85D-8D37984B099E}"/>
                    </a:ext>
                  </a:extLst>
                </p:cNvPr>
                <p:cNvSpPr/>
                <p:nvPr/>
              </p:nvSpPr>
              <p:spPr>
                <a:xfrm>
                  <a:off x="4808102" y="5737459"/>
                  <a:ext cx="1523224" cy="559836"/>
                </a:xfrm>
                <a:prstGeom prst="roundRect">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论文撰写</a:t>
                  </a:r>
                </a:p>
              </p:txBody>
            </p:sp>
            <p:sp>
              <p:nvSpPr>
                <p:cNvPr id="105" name="圆角矩形 39">
                  <a:extLst>
                    <a:ext uri="{FF2B5EF4-FFF2-40B4-BE49-F238E27FC236}">
                      <a16:creationId xmlns:a16="http://schemas.microsoft.com/office/drawing/2014/main" id="{45498864-1E5B-416A-8BF7-10D38550F145}"/>
                    </a:ext>
                  </a:extLst>
                </p:cNvPr>
                <p:cNvSpPr/>
                <p:nvPr/>
              </p:nvSpPr>
              <p:spPr>
                <a:xfrm>
                  <a:off x="6846551"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精确算法</a:t>
                  </a:r>
                </a:p>
              </p:txBody>
            </p:sp>
            <p:sp>
              <p:nvSpPr>
                <p:cNvPr id="106" name="圆角矩形 42">
                  <a:extLst>
                    <a:ext uri="{FF2B5EF4-FFF2-40B4-BE49-F238E27FC236}">
                      <a16:creationId xmlns:a16="http://schemas.microsoft.com/office/drawing/2014/main" id="{2350F280-9B75-49BF-8064-37D702660414}"/>
                    </a:ext>
                  </a:extLst>
                </p:cNvPr>
                <p:cNvSpPr/>
                <p:nvPr/>
              </p:nvSpPr>
              <p:spPr>
                <a:xfrm>
                  <a:off x="4804509"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近似算法</a:t>
                  </a:r>
                </a:p>
              </p:txBody>
            </p:sp>
            <p:sp>
              <p:nvSpPr>
                <p:cNvPr id="107" name="圆角矩形 48">
                  <a:extLst>
                    <a:ext uri="{FF2B5EF4-FFF2-40B4-BE49-F238E27FC236}">
                      <a16:creationId xmlns:a16="http://schemas.microsoft.com/office/drawing/2014/main" id="{1F36DABC-FB4F-4517-AF7B-7266623100A6}"/>
                    </a:ext>
                  </a:extLst>
                </p:cNvPr>
                <p:cNvSpPr/>
                <p:nvPr/>
              </p:nvSpPr>
              <p:spPr>
                <a:xfrm>
                  <a:off x="2762466"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对比分析</a:t>
                  </a:r>
                </a:p>
              </p:txBody>
            </p:sp>
            <p:sp>
              <p:nvSpPr>
                <p:cNvPr id="108" name="圆角矩形 49">
                  <a:extLst>
                    <a:ext uri="{FF2B5EF4-FFF2-40B4-BE49-F238E27FC236}">
                      <a16:creationId xmlns:a16="http://schemas.microsoft.com/office/drawing/2014/main" id="{0C070238-21AD-4F8B-84BB-511E67B1B6FA}"/>
                    </a:ext>
                  </a:extLst>
                </p:cNvPr>
                <p:cNvSpPr/>
                <p:nvPr/>
              </p:nvSpPr>
              <p:spPr>
                <a:xfrm>
                  <a:off x="6846551"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计算测试</a:t>
                  </a:r>
                </a:p>
              </p:txBody>
            </p:sp>
            <p:sp>
              <p:nvSpPr>
                <p:cNvPr id="109" name="圆角矩形 51">
                  <a:extLst>
                    <a:ext uri="{FF2B5EF4-FFF2-40B4-BE49-F238E27FC236}">
                      <a16:creationId xmlns:a16="http://schemas.microsoft.com/office/drawing/2014/main" id="{1C84FA60-61C3-4403-89F3-410AC18AD64C}"/>
                    </a:ext>
                  </a:extLst>
                </p:cNvPr>
                <p:cNvSpPr/>
                <p:nvPr/>
              </p:nvSpPr>
              <p:spPr>
                <a:xfrm>
                  <a:off x="4804509"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现场测试</a:t>
                  </a:r>
                </a:p>
              </p:txBody>
            </p:sp>
            <p:sp>
              <p:nvSpPr>
                <p:cNvPr id="110" name="圆角矩形 57">
                  <a:extLst>
                    <a:ext uri="{FF2B5EF4-FFF2-40B4-BE49-F238E27FC236}">
                      <a16:creationId xmlns:a16="http://schemas.microsoft.com/office/drawing/2014/main" id="{A263DEDA-7E43-4CEF-878C-B146CDD68B6E}"/>
                    </a:ext>
                  </a:extLst>
                </p:cNvPr>
                <p:cNvSpPr/>
                <p:nvPr/>
              </p:nvSpPr>
              <p:spPr>
                <a:xfrm>
                  <a:off x="2762466"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结论总结</a:t>
                  </a:r>
                </a:p>
              </p:txBody>
            </p:sp>
            <p:sp>
              <p:nvSpPr>
                <p:cNvPr id="111" name="圆角矩形 20">
                  <a:extLst>
                    <a:ext uri="{FF2B5EF4-FFF2-40B4-BE49-F238E27FC236}">
                      <a16:creationId xmlns:a16="http://schemas.microsoft.com/office/drawing/2014/main" id="{B0B96BE9-7C2C-4C6B-8D47-43D4282431E8}"/>
                    </a:ext>
                  </a:extLst>
                </p:cNvPr>
                <p:cNvSpPr/>
                <p:nvPr/>
              </p:nvSpPr>
              <p:spPr>
                <a:xfrm>
                  <a:off x="2762465"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企业调研</a:t>
                  </a:r>
                </a:p>
              </p:txBody>
            </p:sp>
            <p:sp>
              <p:nvSpPr>
                <p:cNvPr id="112" name="圆角矩形 21">
                  <a:extLst>
                    <a:ext uri="{FF2B5EF4-FFF2-40B4-BE49-F238E27FC236}">
                      <a16:creationId xmlns:a16="http://schemas.microsoft.com/office/drawing/2014/main" id="{278983DF-F1CA-4C4E-9DE2-383C898C63A7}"/>
                    </a:ext>
                  </a:extLst>
                </p:cNvPr>
                <p:cNvSpPr/>
                <p:nvPr/>
              </p:nvSpPr>
              <p:spPr>
                <a:xfrm>
                  <a:off x="6846550"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查阅文献</a:t>
                  </a:r>
                </a:p>
              </p:txBody>
            </p:sp>
            <p:sp>
              <p:nvSpPr>
                <p:cNvPr id="113" name="圆角矩形 22">
                  <a:extLst>
                    <a:ext uri="{FF2B5EF4-FFF2-40B4-BE49-F238E27FC236}">
                      <a16:creationId xmlns:a16="http://schemas.microsoft.com/office/drawing/2014/main" id="{6B815D4D-439D-4006-9083-1FD7054F5742}"/>
                    </a:ext>
                  </a:extLst>
                </p:cNvPr>
                <p:cNvSpPr/>
                <p:nvPr/>
              </p:nvSpPr>
              <p:spPr>
                <a:xfrm>
                  <a:off x="8888593"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导师指导</a:t>
                  </a:r>
                </a:p>
              </p:txBody>
            </p:sp>
            <p:sp>
              <p:nvSpPr>
                <p:cNvPr id="114" name="圆角矩形 23">
                  <a:extLst>
                    <a:ext uri="{FF2B5EF4-FFF2-40B4-BE49-F238E27FC236}">
                      <a16:creationId xmlns:a16="http://schemas.microsoft.com/office/drawing/2014/main" id="{81DDEAA2-6E0C-4FCC-B825-D42B33F4D7E9}"/>
                    </a:ext>
                  </a:extLst>
                </p:cNvPr>
                <p:cNvSpPr/>
                <p:nvPr/>
              </p:nvSpPr>
              <p:spPr>
                <a:xfrm>
                  <a:off x="4804508" y="507379"/>
                  <a:ext cx="1523224" cy="559836"/>
                </a:xfrm>
                <a:prstGeom prst="roundRect">
                  <a:avLst/>
                </a:prstGeom>
                <a:solidFill>
                  <a:srgbClr val="F9C499"/>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发现问题</a:t>
                  </a:r>
                </a:p>
              </p:txBody>
            </p:sp>
            <p:sp>
              <p:nvSpPr>
                <p:cNvPr id="115" name="圆角矩形 31">
                  <a:extLst>
                    <a:ext uri="{FF2B5EF4-FFF2-40B4-BE49-F238E27FC236}">
                      <a16:creationId xmlns:a16="http://schemas.microsoft.com/office/drawing/2014/main" id="{E59F2E78-0FED-44BF-8083-A69A7FBFB9F5}"/>
                    </a:ext>
                  </a:extLst>
                </p:cNvPr>
                <p:cNvSpPr/>
                <p:nvPr/>
              </p:nvSpPr>
              <p:spPr>
                <a:xfrm>
                  <a:off x="8888593" y="1814899"/>
                  <a:ext cx="1523224" cy="559836"/>
                </a:xfrm>
                <a:prstGeom prst="roundRect">
                  <a:avLst/>
                </a:prstGeom>
                <a:solidFill>
                  <a:schemeClr val="accent4">
                    <a:lumMod val="40000"/>
                    <a:lumOff val="6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数学描述</a:t>
                  </a:r>
                </a:p>
              </p:txBody>
            </p:sp>
            <p:sp>
              <p:nvSpPr>
                <p:cNvPr id="116" name="圆角矩形 41">
                  <a:extLst>
                    <a:ext uri="{FF2B5EF4-FFF2-40B4-BE49-F238E27FC236}">
                      <a16:creationId xmlns:a16="http://schemas.microsoft.com/office/drawing/2014/main" id="{197E83AA-1796-4A5E-8937-CAFFB1E7353A}"/>
                    </a:ext>
                  </a:extLst>
                </p:cNvPr>
                <p:cNvSpPr/>
                <p:nvPr/>
              </p:nvSpPr>
              <p:spPr>
                <a:xfrm>
                  <a:off x="8888593" y="3122418"/>
                  <a:ext cx="1523224" cy="559836"/>
                </a:xfrm>
                <a:prstGeom prst="roundRect">
                  <a:avLst/>
                </a:prstGeom>
                <a:solidFill>
                  <a:srgbClr val="C4D6A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编程实现</a:t>
                  </a:r>
                </a:p>
              </p:txBody>
            </p:sp>
            <p:sp>
              <p:nvSpPr>
                <p:cNvPr id="117" name="圆角矩形 50">
                  <a:extLst>
                    <a:ext uri="{FF2B5EF4-FFF2-40B4-BE49-F238E27FC236}">
                      <a16:creationId xmlns:a16="http://schemas.microsoft.com/office/drawing/2014/main" id="{C01E3249-1896-477F-B5F8-018369A12C10}"/>
                    </a:ext>
                  </a:extLst>
                </p:cNvPr>
                <p:cNvSpPr/>
                <p:nvPr/>
              </p:nvSpPr>
              <p:spPr>
                <a:xfrm>
                  <a:off x="8888593" y="4429939"/>
                  <a:ext cx="1523224" cy="559836"/>
                </a:xfrm>
                <a:prstGeom prst="roundRect">
                  <a:avLst/>
                </a:prstGeom>
                <a:solidFill>
                  <a:srgbClr val="339966"/>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随机案例</a:t>
                  </a:r>
                </a:p>
              </p:txBody>
            </p:sp>
            <p:sp>
              <p:nvSpPr>
                <p:cNvPr id="118" name="圆角矩形 58">
                  <a:extLst>
                    <a:ext uri="{FF2B5EF4-FFF2-40B4-BE49-F238E27FC236}">
                      <a16:creationId xmlns:a16="http://schemas.microsoft.com/office/drawing/2014/main" id="{7D837F28-6BE2-4D92-AE79-E55694A9F4D6}"/>
                    </a:ext>
                  </a:extLst>
                </p:cNvPr>
                <p:cNvSpPr/>
                <p:nvPr/>
              </p:nvSpPr>
              <p:spPr>
                <a:xfrm>
                  <a:off x="6846550"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修改完善</a:t>
                  </a:r>
                </a:p>
              </p:txBody>
            </p:sp>
            <p:sp>
              <p:nvSpPr>
                <p:cNvPr id="119" name="圆角矩形 59">
                  <a:extLst>
                    <a:ext uri="{FF2B5EF4-FFF2-40B4-BE49-F238E27FC236}">
                      <a16:creationId xmlns:a16="http://schemas.microsoft.com/office/drawing/2014/main" id="{7D1F3546-8E4D-4CAD-9890-37FC923FD678}"/>
                    </a:ext>
                  </a:extLst>
                </p:cNvPr>
                <p:cNvSpPr/>
                <p:nvPr/>
              </p:nvSpPr>
              <p:spPr>
                <a:xfrm>
                  <a:off x="8888593"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论文定稿</a:t>
                  </a:r>
                </a:p>
              </p:txBody>
            </p:sp>
            <p:sp>
              <p:nvSpPr>
                <p:cNvPr id="120" name="圆角矩形 60">
                  <a:extLst>
                    <a:ext uri="{FF2B5EF4-FFF2-40B4-BE49-F238E27FC236}">
                      <a16:creationId xmlns:a16="http://schemas.microsoft.com/office/drawing/2014/main" id="{E632F707-FD05-4F34-8907-5B13986D94F9}"/>
                    </a:ext>
                  </a:extLst>
                </p:cNvPr>
                <p:cNvSpPr/>
                <p:nvPr/>
              </p:nvSpPr>
              <p:spPr>
                <a:xfrm>
                  <a:off x="4804508" y="5737459"/>
                  <a:ext cx="1523224" cy="559836"/>
                </a:xfrm>
                <a:prstGeom prst="roundRect">
                  <a:avLst/>
                </a:prstGeom>
                <a:solidFill>
                  <a:srgbClr val="BFBFBF"/>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论文撰写</a:t>
                  </a:r>
                </a:p>
              </p:txBody>
            </p:sp>
          </p:grpSp>
          <p:sp>
            <p:nvSpPr>
              <p:cNvPr id="35" name="下箭头 14">
                <a:extLst>
                  <a:ext uri="{FF2B5EF4-FFF2-40B4-BE49-F238E27FC236}">
                    <a16:creationId xmlns:a16="http://schemas.microsoft.com/office/drawing/2014/main" id="{F34BD63E-DEFF-4826-9C6D-593FB7F05746}"/>
                  </a:ext>
                </a:extLst>
              </p:cNvPr>
              <p:cNvSpPr/>
              <p:nvPr/>
            </p:nvSpPr>
            <p:spPr>
              <a:xfrm>
                <a:off x="6452622" y="133628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9" name="下箭头 15">
                <a:extLst>
                  <a:ext uri="{FF2B5EF4-FFF2-40B4-BE49-F238E27FC236}">
                    <a16:creationId xmlns:a16="http://schemas.microsoft.com/office/drawing/2014/main" id="{9EBD3102-E899-41DE-88E6-280E528A60FC}"/>
                  </a:ext>
                </a:extLst>
              </p:cNvPr>
              <p:cNvSpPr/>
              <p:nvPr/>
            </p:nvSpPr>
            <p:spPr>
              <a:xfrm>
                <a:off x="6452622" y="263806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0" name="下箭头 16">
                <a:extLst>
                  <a:ext uri="{FF2B5EF4-FFF2-40B4-BE49-F238E27FC236}">
                    <a16:creationId xmlns:a16="http://schemas.microsoft.com/office/drawing/2014/main" id="{86787806-E0E3-4890-B055-DBD2F82D46A0}"/>
                  </a:ext>
                </a:extLst>
              </p:cNvPr>
              <p:cNvSpPr/>
              <p:nvPr/>
            </p:nvSpPr>
            <p:spPr>
              <a:xfrm>
                <a:off x="6452622" y="3945581"/>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1" name="下箭头 17">
                <a:extLst>
                  <a:ext uri="{FF2B5EF4-FFF2-40B4-BE49-F238E27FC236}">
                    <a16:creationId xmlns:a16="http://schemas.microsoft.com/office/drawing/2014/main" id="{98079199-5D5C-4B9D-B64F-2B7C9C4374CF}"/>
                  </a:ext>
                </a:extLst>
              </p:cNvPr>
              <p:cNvSpPr/>
              <p:nvPr/>
            </p:nvSpPr>
            <p:spPr>
              <a:xfrm>
                <a:off x="6452622" y="5258842"/>
                <a:ext cx="276226" cy="209550"/>
              </a:xfrm>
              <a:prstGeom prst="downArrow">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0" name="文本框 29">
              <a:extLst>
                <a:ext uri="{FF2B5EF4-FFF2-40B4-BE49-F238E27FC236}">
                  <a16:creationId xmlns:a16="http://schemas.microsoft.com/office/drawing/2014/main" id="{475CD86F-9F68-4E9B-AD89-9198564D69AD}"/>
                </a:ext>
              </a:extLst>
            </p:cNvPr>
            <p:cNvSpPr txBox="1"/>
            <p:nvPr/>
          </p:nvSpPr>
          <p:spPr>
            <a:xfrm>
              <a:off x="5175746" y="370457"/>
              <a:ext cx="1223134" cy="427535"/>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技术路线</a:t>
              </a:r>
            </a:p>
          </p:txBody>
        </p:sp>
        <p:sp>
          <p:nvSpPr>
            <p:cNvPr id="33" name="矩形 32">
              <a:extLst>
                <a:ext uri="{FF2B5EF4-FFF2-40B4-BE49-F238E27FC236}">
                  <a16:creationId xmlns:a16="http://schemas.microsoft.com/office/drawing/2014/main" id="{E03CFCA0-2E17-4373-AD88-27878114FF7D}"/>
                </a:ext>
              </a:extLst>
            </p:cNvPr>
            <p:cNvSpPr/>
            <p:nvPr/>
          </p:nvSpPr>
          <p:spPr>
            <a:xfrm>
              <a:off x="2082800" y="250244"/>
              <a:ext cx="7396479" cy="5969166"/>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8010115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总结</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工作计划</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121" name="表格 120">
            <a:extLst>
              <a:ext uri="{FF2B5EF4-FFF2-40B4-BE49-F238E27FC236}">
                <a16:creationId xmlns:a16="http://schemas.microsoft.com/office/drawing/2014/main" id="{23FE427F-9A57-48AC-916D-19E4A0301084}"/>
              </a:ext>
            </a:extLst>
          </p:cNvPr>
          <p:cNvGraphicFramePr>
            <a:graphicFrameLocks noGrp="1"/>
          </p:cNvGraphicFramePr>
          <p:nvPr>
            <p:extLst>
              <p:ext uri="{D42A27DB-BD31-4B8C-83A1-F6EECF244321}">
                <p14:modId xmlns:p14="http://schemas.microsoft.com/office/powerpoint/2010/main" val="607479706"/>
              </p:ext>
            </p:extLst>
          </p:nvPr>
        </p:nvGraphicFramePr>
        <p:xfrm>
          <a:off x="575022" y="1527856"/>
          <a:ext cx="10854977" cy="4552268"/>
        </p:xfrm>
        <a:graphic>
          <a:graphicData uri="http://schemas.openxmlformats.org/drawingml/2006/table">
            <a:tbl>
              <a:tblPr>
                <a:tableStyleId>{5940675A-B579-460E-94D1-54222C63F5DA}</a:tableStyleId>
              </a:tblPr>
              <a:tblGrid>
                <a:gridCol w="896520">
                  <a:extLst>
                    <a:ext uri="{9D8B030D-6E8A-4147-A177-3AD203B41FA5}">
                      <a16:colId xmlns:a16="http://schemas.microsoft.com/office/drawing/2014/main" val="541518071"/>
                    </a:ext>
                  </a:extLst>
                </a:gridCol>
                <a:gridCol w="4151543">
                  <a:extLst>
                    <a:ext uri="{9D8B030D-6E8A-4147-A177-3AD203B41FA5}">
                      <a16:colId xmlns:a16="http://schemas.microsoft.com/office/drawing/2014/main" val="848955933"/>
                    </a:ext>
                  </a:extLst>
                </a:gridCol>
                <a:gridCol w="3613766">
                  <a:extLst>
                    <a:ext uri="{9D8B030D-6E8A-4147-A177-3AD203B41FA5}">
                      <a16:colId xmlns:a16="http://schemas.microsoft.com/office/drawing/2014/main" val="1763401890"/>
                    </a:ext>
                  </a:extLst>
                </a:gridCol>
                <a:gridCol w="2193148">
                  <a:extLst>
                    <a:ext uri="{9D8B030D-6E8A-4147-A177-3AD203B41FA5}">
                      <a16:colId xmlns:a16="http://schemas.microsoft.com/office/drawing/2014/main" val="1398514148"/>
                    </a:ext>
                  </a:extLst>
                </a:gridCol>
              </a:tblGrid>
              <a:tr h="440586">
                <a:tc>
                  <a:txBody>
                    <a:bodyPr/>
                    <a:lstStyle/>
                    <a:p>
                      <a:pPr algn="ctr"/>
                      <a:r>
                        <a:rPr lang="zh-CN" sz="1600" b="1" kern="100" dirty="0">
                          <a:solidFill>
                            <a:srgbClr val="000000"/>
                          </a:solidFill>
                          <a:effectLst/>
                        </a:rPr>
                        <a:t>序号</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阶段及内容</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起止日期</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1" kern="100" dirty="0">
                          <a:solidFill>
                            <a:srgbClr val="000000"/>
                          </a:solidFill>
                          <a:effectLst/>
                        </a:rPr>
                        <a:t>阶段研究成果</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8850974"/>
                  </a:ext>
                </a:extLst>
              </a:tr>
              <a:tr h="447589">
                <a:tc>
                  <a:txBody>
                    <a:bodyPr/>
                    <a:lstStyle/>
                    <a:p>
                      <a:pPr algn="ctr"/>
                      <a:r>
                        <a:rPr lang="en-US" sz="1600" b="1" kern="100" dirty="0">
                          <a:solidFill>
                            <a:srgbClr val="000000"/>
                          </a:solidFill>
                          <a:effectLst/>
                        </a:rPr>
                        <a:t>1</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查阅文献、了解</a:t>
                      </a:r>
                      <a:r>
                        <a:rPr lang="zh-CN" altLang="en-US" sz="1600" b="0" kern="100" dirty="0">
                          <a:solidFill>
                            <a:srgbClr val="000000"/>
                          </a:solidFill>
                          <a:effectLst/>
                        </a:rPr>
                        <a:t>问题背景</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2024.6-2024.9</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文献综述</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69058093"/>
                  </a:ext>
                </a:extLst>
              </a:tr>
              <a:tr h="447589">
                <a:tc>
                  <a:txBody>
                    <a:bodyPr/>
                    <a:lstStyle/>
                    <a:p>
                      <a:pPr algn="ctr"/>
                      <a:r>
                        <a:rPr lang="en-US" sz="1600" b="1" kern="100">
                          <a:solidFill>
                            <a:srgbClr val="000000"/>
                          </a:solidFill>
                          <a:effectLst/>
                        </a:rPr>
                        <a:t>2</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撰写开题报告</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2024.9-2024.10</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开题报告</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9316211"/>
                  </a:ext>
                </a:extLst>
              </a:tr>
              <a:tr h="447589">
                <a:tc>
                  <a:txBody>
                    <a:bodyPr/>
                    <a:lstStyle/>
                    <a:p>
                      <a:pPr algn="ctr"/>
                      <a:r>
                        <a:rPr lang="en-US" sz="1600" b="1" kern="100">
                          <a:solidFill>
                            <a:srgbClr val="000000"/>
                          </a:solidFill>
                          <a:effectLst/>
                        </a:rPr>
                        <a:t>3</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建立数学模型</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2024.11-2024.12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数学模型</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6635724"/>
                  </a:ext>
                </a:extLst>
              </a:tr>
              <a:tr h="447589">
                <a:tc>
                  <a:txBody>
                    <a:bodyPr/>
                    <a:lstStyle/>
                    <a:p>
                      <a:pPr algn="ctr"/>
                      <a:r>
                        <a:rPr lang="en-US" sz="1600" b="1" kern="100">
                          <a:solidFill>
                            <a:srgbClr val="000000"/>
                          </a:solidFill>
                          <a:effectLst/>
                        </a:rPr>
                        <a:t>4</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工业数据处理</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2025.1-2025.2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测试数据</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94888430"/>
                  </a:ext>
                </a:extLst>
              </a:tr>
              <a:tr h="447589">
                <a:tc>
                  <a:txBody>
                    <a:bodyPr/>
                    <a:lstStyle/>
                    <a:p>
                      <a:pPr algn="ctr"/>
                      <a:r>
                        <a:rPr lang="en-US" sz="1600" b="1" kern="100">
                          <a:solidFill>
                            <a:srgbClr val="000000"/>
                          </a:solidFill>
                          <a:effectLst/>
                        </a:rPr>
                        <a:t>5</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00" dirty="0">
                          <a:solidFill>
                            <a:srgbClr val="000000"/>
                          </a:solidFill>
                          <a:effectLst/>
                        </a:rPr>
                        <a:t>近似算法设计</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2025.3-2025.5</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近似算法</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9747495"/>
                  </a:ext>
                </a:extLst>
              </a:tr>
              <a:tr h="447589">
                <a:tc>
                  <a:txBody>
                    <a:bodyPr/>
                    <a:lstStyle/>
                    <a:p>
                      <a:pPr algn="ctr"/>
                      <a:r>
                        <a:rPr lang="en-US" sz="1600" b="1" kern="100">
                          <a:solidFill>
                            <a:srgbClr val="000000"/>
                          </a:solidFill>
                          <a:effectLst/>
                        </a:rPr>
                        <a:t>6</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精确算法设计</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2025.6-2025.10</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精确算法</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763932"/>
                  </a:ext>
                </a:extLst>
              </a:tr>
              <a:tr h="447589">
                <a:tc>
                  <a:txBody>
                    <a:bodyPr/>
                    <a:lstStyle/>
                    <a:p>
                      <a:pPr algn="ctr"/>
                      <a:r>
                        <a:rPr lang="en-US" sz="1600" b="1" kern="100" dirty="0">
                          <a:solidFill>
                            <a:srgbClr val="000000"/>
                          </a:solidFill>
                          <a:effectLst/>
                        </a:rPr>
                        <a:t>7</a:t>
                      </a:r>
                      <a:endParaRPr lang="zh-CN" sz="1600" b="1"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600" b="0" kern="100" dirty="0">
                          <a:solidFill>
                            <a:srgbClr val="000000"/>
                          </a:solidFill>
                          <a:effectLst/>
                        </a:rPr>
                        <a:t>计算实验</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2025.11-2025.12</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00" dirty="0">
                          <a:solidFill>
                            <a:srgbClr val="000000"/>
                          </a:solidFill>
                          <a:effectLst/>
                        </a:rPr>
                        <a:t>对比分析结果</a:t>
                      </a:r>
                      <a:endParaRPr lang="zh-CN" alt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5520648"/>
                  </a:ext>
                </a:extLst>
              </a:tr>
              <a:tr h="480085">
                <a:tc>
                  <a:txBody>
                    <a:bodyPr/>
                    <a:lstStyle/>
                    <a:p>
                      <a:pPr algn="ctr"/>
                      <a:r>
                        <a:rPr lang="en-US" sz="1600" b="1" kern="100">
                          <a:solidFill>
                            <a:srgbClr val="000000"/>
                          </a:solidFill>
                          <a:effectLst/>
                        </a:rPr>
                        <a:t>8</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论文撰写</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2026.1-2026.3</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毕业论文</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5553441"/>
                  </a:ext>
                </a:extLst>
              </a:tr>
              <a:tr h="498474">
                <a:tc>
                  <a:txBody>
                    <a:bodyPr/>
                    <a:lstStyle/>
                    <a:p>
                      <a:pPr algn="ctr"/>
                      <a:r>
                        <a:rPr lang="en-US" sz="1600" b="1" kern="100">
                          <a:solidFill>
                            <a:srgbClr val="000000"/>
                          </a:solidFill>
                          <a:effectLst/>
                        </a:rPr>
                        <a:t>9</a:t>
                      </a:r>
                      <a:endParaRPr lang="zh-CN" sz="1600" b="1" kern="10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准备答辩</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kern="100" dirty="0">
                          <a:solidFill>
                            <a:srgbClr val="000000"/>
                          </a:solidFill>
                          <a:effectLst/>
                        </a:rPr>
                        <a:t>2026.4-2026.5</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sz="1600" b="0" kern="100" dirty="0">
                          <a:solidFill>
                            <a:srgbClr val="000000"/>
                          </a:solidFill>
                          <a:effectLst/>
                        </a:rPr>
                        <a:t>答辩</a:t>
                      </a:r>
                      <a:r>
                        <a:rPr lang="en-US" sz="1600" b="0" kern="100" dirty="0">
                          <a:solidFill>
                            <a:srgbClr val="000000"/>
                          </a:solidFill>
                          <a:effectLst/>
                        </a:rPr>
                        <a:t>PPT</a:t>
                      </a:r>
                      <a:endParaRPr lang="zh-CN" sz="1600" b="0" kern="100"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9344922"/>
                  </a:ext>
                </a:extLst>
              </a:tr>
            </a:tbl>
          </a:graphicData>
        </a:graphic>
      </p:graphicFrame>
    </p:spTree>
    <p:extLst>
      <p:ext uri="{BB962C8B-B14F-4D97-AF65-F5344CB8AC3E}">
        <p14:creationId xmlns:p14="http://schemas.microsoft.com/office/powerpoint/2010/main" val="172128790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DFBF27A-BFCA-4990-99B5-941276BA8043}"/>
              </a:ext>
            </a:extLst>
          </p:cNvPr>
          <p:cNvSpPr txBox="1"/>
          <p:nvPr/>
        </p:nvSpPr>
        <p:spPr>
          <a:xfrm>
            <a:off x="1679258" y="2636045"/>
            <a:ext cx="7860982" cy="1200329"/>
          </a:xfrm>
          <a:prstGeom prst="rect">
            <a:avLst/>
          </a:prstGeom>
          <a:noFill/>
        </p:spPr>
        <p:txBody>
          <a:bodyPr wrap="square">
            <a:spAutoFit/>
          </a:bodyPr>
          <a:lstStyle/>
          <a:p>
            <a:pPr lvl="1" algn="ctr"/>
            <a:r>
              <a:rPr kumimoji="1" lang="zh-CN" altLang="en-US" sz="7200" dirty="0">
                <a:latin typeface="微软雅黑" panose="020B0503020204020204" pitchFamily="34" charset="-122"/>
                <a:ea typeface="微软雅黑" panose="020B0503020204020204" pitchFamily="34" charset="-122"/>
              </a:rPr>
              <a:t>谢谢各位老师！</a:t>
            </a:r>
            <a:endParaRPr kumimoji="1" lang="en-US" altLang="zh-Hans" sz="7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3721192"/>
      </p:ext>
    </p:extLst>
  </p:cSld>
  <p:clrMapOvr>
    <a:masterClrMapping/>
  </p:clrMapOvr>
  <mc:AlternateContent xmlns:mc="http://schemas.openxmlformats.org/markup-compatibility/2006" xmlns:p14="http://schemas.microsoft.com/office/powerpoint/2010/main">
    <mc:Choice Requires="p14">
      <p:transition p14:dur="0" advTm="4831"/>
    </mc:Choice>
    <mc:Fallback xmlns="">
      <p:transition advTm="48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1163170" y="2012418"/>
            <a:ext cx="7059705" cy="1015663"/>
          </a:xfrm>
          <a:prstGeom prst="rect">
            <a:avLst/>
          </a:prstGeom>
          <a:noFill/>
        </p:spPr>
        <p:txBody>
          <a:bodyPr wrap="square" rtlCol="0">
            <a:spAutoFit/>
          </a:bodyPr>
          <a:lstStyle/>
          <a:p>
            <a:pPr algn="ctr"/>
            <a:r>
              <a:rPr kumimoji="1" lang="zh-CN" altLang="en-US" sz="6000" dirty="0">
                <a:solidFill>
                  <a:srgbClr val="104E87"/>
                </a:solidFill>
              </a:rPr>
              <a:t>前期</a:t>
            </a:r>
            <a:r>
              <a:rPr kumimoji="1" lang="zh-CN" altLang="en-US" sz="6000" dirty="0">
                <a:solidFill>
                  <a:srgbClr val="104E87"/>
                </a:solidFill>
                <a:latin typeface="微软雅黑" panose="020B0503020204020204" pitchFamily="34" charset="-122"/>
                <a:ea typeface="微软雅黑" panose="020B0503020204020204" pitchFamily="34" charset="-122"/>
              </a:rPr>
              <a:t>工作总结</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8589992"/>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前期工作总结</a:t>
              </a:r>
            </a:p>
          </p:txBody>
        </p:sp>
      </p:grpSp>
      <p:pic>
        <p:nvPicPr>
          <p:cNvPr id="11" name="图片 10">
            <a:extLst>
              <a:ext uri="{FF2B5EF4-FFF2-40B4-BE49-F238E27FC236}">
                <a16:creationId xmlns:a16="http://schemas.microsoft.com/office/drawing/2014/main" id="{F73887B1-F087-4582-AD3A-7588F843D462}"/>
              </a:ext>
            </a:extLst>
          </p:cNvPr>
          <p:cNvPicPr>
            <a:picLocks noChangeAspect="1"/>
          </p:cNvPicPr>
          <p:nvPr/>
        </p:nvPicPr>
        <p:blipFill>
          <a:blip r:embed="rId3"/>
          <a:stretch>
            <a:fillRect/>
          </a:stretch>
        </p:blipFill>
        <p:spPr>
          <a:xfrm>
            <a:off x="235948" y="593057"/>
            <a:ext cx="10347225" cy="6186143"/>
          </a:xfrm>
          <a:prstGeom prst="rect">
            <a:avLst/>
          </a:prstGeom>
        </p:spPr>
      </p:pic>
    </p:spTree>
    <p:extLst>
      <p:ext uri="{BB962C8B-B14F-4D97-AF65-F5344CB8AC3E}">
        <p14:creationId xmlns:p14="http://schemas.microsoft.com/office/powerpoint/2010/main" val="202017116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2502DB-6E1C-4620-9197-F59D9FBBF0B9}"/>
              </a:ext>
            </a:extLst>
          </p:cNvPr>
          <p:cNvPicPr>
            <a:picLocks noChangeAspect="1"/>
          </p:cNvPicPr>
          <p:nvPr/>
        </p:nvPicPr>
        <p:blipFill>
          <a:blip r:embed="rId2"/>
          <a:stretch>
            <a:fillRect/>
          </a:stretch>
        </p:blipFill>
        <p:spPr>
          <a:xfrm>
            <a:off x="4206000" y="2391951"/>
            <a:ext cx="3780000" cy="2126250"/>
          </a:xfrm>
          <a:prstGeom prst="rect">
            <a:avLst/>
          </a:prstGeom>
          <a:effectLst>
            <a:outerShdw blurRad="63500" sx="102000" sy="102000" algn="ctr" rotWithShape="0">
              <a:prstClr val="black">
                <a:alpha val="40000"/>
              </a:prstClr>
            </a:outerShdw>
          </a:effectLst>
        </p:spPr>
      </p:pic>
      <p:pic>
        <p:nvPicPr>
          <p:cNvPr id="13" name="图片 12">
            <a:extLst>
              <a:ext uri="{FF2B5EF4-FFF2-40B4-BE49-F238E27FC236}">
                <a16:creationId xmlns:a16="http://schemas.microsoft.com/office/drawing/2014/main" id="{B631ED80-5FE2-4D74-A425-738516D7E75D}"/>
              </a:ext>
            </a:extLst>
          </p:cNvPr>
          <p:cNvPicPr>
            <a:picLocks noChangeAspect="1"/>
          </p:cNvPicPr>
          <p:nvPr/>
        </p:nvPicPr>
        <p:blipFill>
          <a:blip r:embed="rId3"/>
          <a:stretch>
            <a:fillRect/>
          </a:stretch>
        </p:blipFill>
        <p:spPr>
          <a:xfrm>
            <a:off x="4206000" y="4669554"/>
            <a:ext cx="3780000" cy="2126250"/>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37A03002-AD91-4A07-96DB-6B3BAF4A3058}"/>
              </a:ext>
            </a:extLst>
          </p:cNvPr>
          <p:cNvPicPr>
            <a:picLocks noChangeAspect="1"/>
          </p:cNvPicPr>
          <p:nvPr/>
        </p:nvPicPr>
        <p:blipFill>
          <a:blip r:embed="rId4"/>
          <a:stretch>
            <a:fillRect/>
          </a:stretch>
        </p:blipFill>
        <p:spPr>
          <a:xfrm>
            <a:off x="8218160" y="4659394"/>
            <a:ext cx="3780000" cy="2126250"/>
          </a:xfrm>
          <a:prstGeom prst="rect">
            <a:avLst/>
          </a:prstGeom>
          <a:effectLst>
            <a:outerShdw blurRad="63500" sx="102000" sy="102000" algn="ctr" rotWithShape="0">
              <a:prstClr val="black">
                <a:alpha val="40000"/>
              </a:prstClr>
            </a:outerShdw>
          </a:effectLst>
        </p:spPr>
      </p:pic>
      <p:pic>
        <p:nvPicPr>
          <p:cNvPr id="17" name="图片 16">
            <a:extLst>
              <a:ext uri="{FF2B5EF4-FFF2-40B4-BE49-F238E27FC236}">
                <a16:creationId xmlns:a16="http://schemas.microsoft.com/office/drawing/2014/main" id="{94838A3B-4B6F-4285-B0C6-69C14C1F434C}"/>
              </a:ext>
            </a:extLst>
          </p:cNvPr>
          <p:cNvPicPr>
            <a:picLocks noChangeAspect="1"/>
          </p:cNvPicPr>
          <p:nvPr/>
        </p:nvPicPr>
        <p:blipFill>
          <a:blip r:embed="rId5"/>
          <a:stretch>
            <a:fillRect/>
          </a:stretch>
        </p:blipFill>
        <p:spPr>
          <a:xfrm>
            <a:off x="108919" y="111950"/>
            <a:ext cx="3780000" cy="2126250"/>
          </a:xfrm>
          <a:prstGeom prst="rect">
            <a:avLst/>
          </a:prstGeom>
          <a:effectLst>
            <a:outerShdw blurRad="63500" sx="102000" sy="102000" algn="ctr" rotWithShape="0">
              <a:prstClr val="black">
                <a:alpha val="40000"/>
              </a:prstClr>
            </a:outerShdw>
          </a:effectLst>
        </p:spPr>
      </p:pic>
      <p:pic>
        <p:nvPicPr>
          <p:cNvPr id="19" name="图片 18">
            <a:extLst>
              <a:ext uri="{FF2B5EF4-FFF2-40B4-BE49-F238E27FC236}">
                <a16:creationId xmlns:a16="http://schemas.microsoft.com/office/drawing/2014/main" id="{8BD9D68D-1E0C-4DC1-9900-3827EA970050}"/>
              </a:ext>
            </a:extLst>
          </p:cNvPr>
          <p:cNvPicPr>
            <a:picLocks noChangeAspect="1"/>
          </p:cNvPicPr>
          <p:nvPr/>
        </p:nvPicPr>
        <p:blipFill>
          <a:blip r:embed="rId6"/>
          <a:stretch>
            <a:fillRect/>
          </a:stretch>
        </p:blipFill>
        <p:spPr>
          <a:xfrm>
            <a:off x="4206000" y="111950"/>
            <a:ext cx="3780000" cy="2126250"/>
          </a:xfrm>
          <a:prstGeom prst="rect">
            <a:avLst/>
          </a:prstGeom>
          <a:effectLst>
            <a:outerShdw blurRad="63500" sx="102000" sy="102000" algn="ctr" rotWithShape="0">
              <a:prstClr val="black">
                <a:alpha val="40000"/>
              </a:prstClr>
            </a:outerShdw>
          </a:effectLst>
        </p:spPr>
      </p:pic>
      <p:pic>
        <p:nvPicPr>
          <p:cNvPr id="21" name="图片 20">
            <a:extLst>
              <a:ext uri="{FF2B5EF4-FFF2-40B4-BE49-F238E27FC236}">
                <a16:creationId xmlns:a16="http://schemas.microsoft.com/office/drawing/2014/main" id="{78961794-61A0-411D-AED2-2E956F0EEDA2}"/>
              </a:ext>
            </a:extLst>
          </p:cNvPr>
          <p:cNvPicPr>
            <a:picLocks noChangeAspect="1"/>
          </p:cNvPicPr>
          <p:nvPr/>
        </p:nvPicPr>
        <p:blipFill>
          <a:blip r:embed="rId7"/>
          <a:stretch>
            <a:fillRect/>
          </a:stretch>
        </p:blipFill>
        <p:spPr>
          <a:xfrm>
            <a:off x="8218160" y="111950"/>
            <a:ext cx="3780000" cy="2126250"/>
          </a:xfrm>
          <a:prstGeom prst="rect">
            <a:avLst/>
          </a:prstGeom>
          <a:effectLst>
            <a:outerShdw blurRad="63500" sx="102000" sy="102000" algn="ctr" rotWithShape="0">
              <a:prstClr val="black">
                <a:alpha val="40000"/>
              </a:prstClr>
            </a:outerShdw>
          </a:effectLst>
        </p:spPr>
      </p:pic>
      <p:pic>
        <p:nvPicPr>
          <p:cNvPr id="23" name="图片 22">
            <a:extLst>
              <a:ext uri="{FF2B5EF4-FFF2-40B4-BE49-F238E27FC236}">
                <a16:creationId xmlns:a16="http://schemas.microsoft.com/office/drawing/2014/main" id="{D1BD1BFB-ADBE-41ED-AB5B-80AC86CD9B55}"/>
              </a:ext>
            </a:extLst>
          </p:cNvPr>
          <p:cNvPicPr>
            <a:picLocks noChangeAspect="1"/>
          </p:cNvPicPr>
          <p:nvPr/>
        </p:nvPicPr>
        <p:blipFill>
          <a:blip r:embed="rId8"/>
          <a:stretch>
            <a:fillRect/>
          </a:stretch>
        </p:blipFill>
        <p:spPr>
          <a:xfrm>
            <a:off x="102920" y="2391951"/>
            <a:ext cx="3780000" cy="2126250"/>
          </a:xfrm>
          <a:prstGeom prst="rect">
            <a:avLst/>
          </a:prstGeom>
          <a:effectLst>
            <a:outerShdw blurRad="63500" sx="102000" sy="102000" algn="ctr" rotWithShape="0">
              <a:prstClr val="black">
                <a:alpha val="40000"/>
              </a:prstClr>
            </a:outerShdw>
          </a:effectLst>
        </p:spPr>
      </p:pic>
      <p:pic>
        <p:nvPicPr>
          <p:cNvPr id="25" name="图片 24">
            <a:extLst>
              <a:ext uri="{FF2B5EF4-FFF2-40B4-BE49-F238E27FC236}">
                <a16:creationId xmlns:a16="http://schemas.microsoft.com/office/drawing/2014/main" id="{CED028E6-5F35-4F8F-8B23-7C3FF9CC8503}"/>
              </a:ext>
            </a:extLst>
          </p:cNvPr>
          <p:cNvPicPr>
            <a:picLocks noChangeAspect="1"/>
          </p:cNvPicPr>
          <p:nvPr/>
        </p:nvPicPr>
        <p:blipFill>
          <a:blip r:embed="rId9"/>
          <a:stretch>
            <a:fillRect/>
          </a:stretch>
        </p:blipFill>
        <p:spPr>
          <a:xfrm>
            <a:off x="8218160" y="2391951"/>
            <a:ext cx="3780000" cy="2126250"/>
          </a:xfrm>
          <a:prstGeom prst="rect">
            <a:avLst/>
          </a:prstGeom>
          <a:effectLst>
            <a:outerShdw blurRad="63500" sx="102000" sy="102000" algn="ctr" rotWithShape="0">
              <a:prstClr val="black">
                <a:alpha val="40000"/>
              </a:prstClr>
            </a:outerShdw>
          </a:effectLst>
        </p:spPr>
      </p:pic>
      <p:pic>
        <p:nvPicPr>
          <p:cNvPr id="27" name="图片 26">
            <a:extLst>
              <a:ext uri="{FF2B5EF4-FFF2-40B4-BE49-F238E27FC236}">
                <a16:creationId xmlns:a16="http://schemas.microsoft.com/office/drawing/2014/main" id="{20A67A16-6D39-41D9-962F-70359C1AA021}"/>
              </a:ext>
            </a:extLst>
          </p:cNvPr>
          <p:cNvPicPr>
            <a:picLocks noChangeAspect="1"/>
          </p:cNvPicPr>
          <p:nvPr/>
        </p:nvPicPr>
        <p:blipFill>
          <a:blip r:embed="rId10"/>
          <a:stretch>
            <a:fillRect/>
          </a:stretch>
        </p:blipFill>
        <p:spPr>
          <a:xfrm>
            <a:off x="112560" y="4669554"/>
            <a:ext cx="3780000" cy="21262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3067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3170" y="2012418"/>
            <a:ext cx="7059705" cy="1015663"/>
          </a:xfrm>
          <a:prstGeom prst="rect">
            <a:avLst/>
          </a:prstGeom>
          <a:noFill/>
        </p:spPr>
        <p:txBody>
          <a:bodyPr wrap="square" rtlCol="0">
            <a:spAutoFit/>
          </a:bodyPr>
          <a:lstStyle/>
          <a:p>
            <a:pPr algn="ctr"/>
            <a:r>
              <a:rPr kumimoji="1" lang="zh-CN" altLang="en-US" sz="6000" dirty="0">
                <a:solidFill>
                  <a:srgbClr val="104E87"/>
                </a:solidFill>
              </a:rPr>
              <a:t>选题背景及意义</a:t>
            </a:r>
            <a:endParaRPr kumimoji="1" lang="en-US" altLang="zh-Hans" sz="6000" dirty="0">
              <a:solidFill>
                <a:srgbClr val="104E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4761747"/>
      </p:ext>
    </p:extLst>
  </p:cSld>
  <p:clrMapOvr>
    <a:masterClrMapping/>
  </p:clrMapOvr>
  <mc:AlternateContent xmlns:mc="http://schemas.openxmlformats.org/markup-compatibility/2006" xmlns:p14="http://schemas.microsoft.com/office/powerpoint/2010/main">
    <mc:Choice Requires="p14">
      <p:transition p14:dur="0" advTm="2471"/>
    </mc:Choice>
    <mc:Fallback xmlns="">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184839" y="1175136"/>
            <a:ext cx="11993532" cy="2196883"/>
          </a:xfrm>
          <a:prstGeom prst="rect">
            <a:avLst/>
          </a:prstGeom>
          <a:noFill/>
        </p:spPr>
        <p:txBody>
          <a:bodyPr wrap="square">
            <a:spAutoFit/>
          </a:bodyPr>
          <a:lstStyle/>
          <a:p>
            <a:pPr indent="457200">
              <a:lnSpc>
                <a:spcPct val="200000"/>
              </a:lnSpc>
            </a:pPr>
            <a:r>
              <a:rPr lang="zh-CN" altLang="en-US" sz="2400" dirty="0">
                <a:solidFill>
                  <a:schemeClr val="bg1"/>
                </a:solidFill>
                <a:latin typeface="微软雅黑" panose="020B0503020204020204" pitchFamily="34" charset="-122"/>
                <a:ea typeface="微软雅黑" panose="020B0503020204020204" pitchFamily="34" charset="-122"/>
              </a:rPr>
              <a:t>冷轧生产作为钢铁行业高附加值、高复杂度的生产体系，是一个涉及</a:t>
            </a:r>
            <a:r>
              <a:rPr lang="zh-CN" altLang="en-US" sz="2400" b="1" dirty="0">
                <a:solidFill>
                  <a:srgbClr val="FF0000"/>
                </a:solidFill>
                <a:latin typeface="微软雅黑" panose="020B0503020204020204" pitchFamily="34" charset="-122"/>
                <a:ea typeface="微软雅黑" panose="020B0503020204020204" pitchFamily="34" charset="-122"/>
              </a:rPr>
              <a:t>多产线</a:t>
            </a:r>
            <a:r>
              <a:rPr lang="zh-CN" altLang="en-US" sz="2400"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多工序</a:t>
            </a:r>
            <a:r>
              <a:rPr lang="zh-CN" altLang="en-US" sz="2400" dirty="0">
                <a:solidFill>
                  <a:schemeClr val="bg1"/>
                </a:solidFill>
                <a:latin typeface="微软雅黑" panose="020B0503020204020204" pitchFamily="34" charset="-122"/>
                <a:ea typeface="微软雅黑" panose="020B0503020204020204" pitchFamily="34" charset="-122"/>
              </a:rPr>
              <a:t>的复杂生产过程</a:t>
            </a:r>
            <a:r>
              <a:rPr lang="zh-CN" altLang="en-US" dirty="0">
                <a:solidFill>
                  <a:schemeClr val="bg1"/>
                </a:solidFill>
                <a:latin typeface="微软雅黑" panose="020B0503020204020204" pitchFamily="34" charset="-122"/>
                <a:ea typeface="微软雅黑" panose="020B0503020204020204" pitchFamily="34" charset="-122"/>
              </a:rPr>
              <a:t>。传统的生产流程中各个产线和工序之间是相互独立的，生产计划</a:t>
            </a:r>
            <a:r>
              <a:rPr lang="zh-CN" altLang="en-US" b="1" dirty="0">
                <a:solidFill>
                  <a:srgbClr val="FF0000"/>
                </a:solidFill>
                <a:latin typeface="微软雅黑" panose="020B0503020204020204" pitchFamily="34" charset="-122"/>
                <a:ea typeface="微软雅黑" panose="020B0503020204020204" pitchFamily="34" charset="-122"/>
              </a:rPr>
              <a:t>分别制定</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分别实施</a:t>
            </a:r>
            <a:r>
              <a:rPr lang="zh-CN" altLang="en-US" dirty="0">
                <a:solidFill>
                  <a:schemeClr val="bg1"/>
                </a:solidFill>
                <a:latin typeface="微软雅黑" panose="020B0503020204020204" pitchFamily="34" charset="-122"/>
                <a:ea typeface="微软雅黑" panose="020B0503020204020204" pitchFamily="34" charset="-122"/>
              </a:rPr>
              <a:t>，工序之间有大量的在制品</a:t>
            </a:r>
            <a:r>
              <a:rPr lang="zh-CN" altLang="en-US" b="1" dirty="0">
                <a:solidFill>
                  <a:srgbClr val="FF0000"/>
                </a:solidFill>
                <a:latin typeface="微软雅黑" panose="020B0503020204020204" pitchFamily="34" charset="-122"/>
                <a:ea typeface="微软雅黑" panose="020B0503020204020204" pitchFamily="34" charset="-122"/>
              </a:rPr>
              <a:t>库存</a:t>
            </a:r>
            <a:r>
              <a:rPr lang="zh-CN" altLang="en-US" dirty="0">
                <a:solidFill>
                  <a:schemeClr val="bg1"/>
                </a:solidFill>
                <a:latin typeface="微软雅黑" panose="020B0503020204020204" pitchFamily="34" charset="-122"/>
                <a:ea typeface="微软雅黑" panose="020B0503020204020204" pitchFamily="34" charset="-122"/>
              </a:rPr>
              <a:t>进行生产缓冲。</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57483FD1-8804-4043-9561-EFF6DB7B6104}"/>
              </a:ext>
            </a:extLst>
          </p:cNvPr>
          <p:cNvGrpSpPr/>
          <p:nvPr/>
        </p:nvGrpSpPr>
        <p:grpSpPr>
          <a:xfrm>
            <a:off x="779335" y="3968253"/>
            <a:ext cx="10350694" cy="1714611"/>
            <a:chOff x="693730" y="4356004"/>
            <a:chExt cx="10350694" cy="1714611"/>
          </a:xfrm>
        </p:grpSpPr>
        <p:pic>
          <p:nvPicPr>
            <p:cNvPr id="14" name="图片 13">
              <a:extLst>
                <a:ext uri="{FF2B5EF4-FFF2-40B4-BE49-F238E27FC236}">
                  <a16:creationId xmlns:a16="http://schemas.microsoft.com/office/drawing/2014/main" id="{EBB8E892-2F58-4430-8C9B-C8C19EAF7FCA}"/>
                </a:ext>
              </a:extLst>
            </p:cNvPr>
            <p:cNvPicPr/>
            <p:nvPr/>
          </p:nvPicPr>
          <p:blipFill rotWithShape="1">
            <a:blip r:embed="rId3" cstate="print">
              <a:extLst>
                <a:ext uri="{28A0092B-C50C-407E-A947-70E740481C1C}">
                  <a14:useLocalDpi xmlns:a14="http://schemas.microsoft.com/office/drawing/2010/main" val="0"/>
                </a:ext>
              </a:extLst>
            </a:blip>
            <a:srcRect b="31337"/>
            <a:stretch/>
          </p:blipFill>
          <p:spPr bwMode="auto">
            <a:xfrm>
              <a:off x="1147576" y="4356004"/>
              <a:ext cx="9896848" cy="1151828"/>
            </a:xfrm>
            <a:prstGeom prst="rect">
              <a:avLst/>
            </a:prstGeom>
            <a:noFill/>
          </p:spPr>
        </p:pic>
        <p:sp>
          <p:nvSpPr>
            <p:cNvPr id="15" name="文本框 14">
              <a:extLst>
                <a:ext uri="{FF2B5EF4-FFF2-40B4-BE49-F238E27FC236}">
                  <a16:creationId xmlns:a16="http://schemas.microsoft.com/office/drawing/2014/main" id="{139FC3DB-FD66-4DB6-AE02-7EA331FE4B4B}"/>
                </a:ext>
              </a:extLst>
            </p:cNvPr>
            <p:cNvSpPr txBox="1"/>
            <p:nvPr/>
          </p:nvSpPr>
          <p:spPr>
            <a:xfrm>
              <a:off x="693730"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炼钢</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842F66E-0A82-4CA5-B190-592425F9DCFC}"/>
                </a:ext>
              </a:extLst>
            </p:cNvPr>
            <p:cNvSpPr txBox="1"/>
            <p:nvPr/>
          </p:nvSpPr>
          <p:spPr>
            <a:xfrm>
              <a:off x="2667728" y="5503070"/>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连铸</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C80C0AE-1B00-4012-8F2B-FE972C94B637}"/>
                </a:ext>
              </a:extLst>
            </p:cNvPr>
            <p:cNvSpPr txBox="1"/>
            <p:nvPr/>
          </p:nvSpPr>
          <p:spPr>
            <a:xfrm>
              <a:off x="4862572"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热轧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4283CAC-7F5D-48AE-BB7A-349D6CB724CE}"/>
                </a:ext>
              </a:extLst>
            </p:cNvPr>
            <p:cNvSpPr txBox="1"/>
            <p:nvPr/>
          </p:nvSpPr>
          <p:spPr>
            <a:xfrm>
              <a:off x="7207771"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酸轧</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D258FAA-4A4D-470C-A345-473BEDDFA269}"/>
                </a:ext>
              </a:extLst>
            </p:cNvPr>
            <p:cNvSpPr txBox="1"/>
            <p:nvPr/>
          </p:nvSpPr>
          <p:spPr>
            <a:xfrm>
              <a:off x="9584258" y="5507832"/>
              <a:ext cx="1349384" cy="562783"/>
            </a:xfrm>
            <a:prstGeom prst="rect">
              <a:avLst/>
            </a:prstGeom>
            <a:noFill/>
          </p:spPr>
          <p:txBody>
            <a:bodyPr wrap="square">
              <a:spAutoFit/>
            </a:bodyPr>
            <a:lstStyle/>
            <a:p>
              <a:pPr indent="457200">
                <a:lnSpc>
                  <a:spcPct val="200000"/>
                </a:lnSpc>
              </a:pPr>
              <a:r>
                <a:rPr lang="zh-CN" altLang="en-US" sz="1800" dirty="0">
                  <a:solidFill>
                    <a:schemeClr val="bg1"/>
                  </a:solidFill>
                  <a:latin typeface="微软雅黑" panose="020B0503020204020204" pitchFamily="34" charset="-122"/>
                  <a:ea typeface="微软雅黑" panose="020B0503020204020204" pitchFamily="34" charset="-122"/>
                </a:rPr>
                <a:t>连退</a:t>
              </a:r>
              <a:endParaRPr lang="en-US" altLang="zh-CN" sz="18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34333875"/>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冷轧生产</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78782532-6EEB-4BC3-8B13-6B6E74E545A9}"/>
              </a:ext>
            </a:extLst>
          </p:cNvPr>
          <p:cNvSpPr txBox="1"/>
          <p:nvPr/>
        </p:nvSpPr>
        <p:spPr>
          <a:xfrm>
            <a:off x="391508" y="1175136"/>
            <a:ext cx="11687175" cy="2935547"/>
          </a:xfrm>
          <a:prstGeom prst="rect">
            <a:avLst/>
          </a:prstGeom>
          <a:noFill/>
        </p:spPr>
        <p:txBody>
          <a:bodyPr wrap="square">
            <a:spAutoFit/>
          </a:bodyPr>
          <a:lstStyle/>
          <a:p>
            <a:pPr indent="457200">
              <a:lnSpc>
                <a:spcPct val="200000"/>
              </a:lnSpc>
            </a:pPr>
            <a:r>
              <a:rPr lang="zh-CN" altLang="en-US" dirty="0">
                <a:solidFill>
                  <a:schemeClr val="bg1"/>
                </a:solidFill>
                <a:latin typeface="微软雅黑" panose="020B0503020204020204" pitchFamily="34" charset="-122"/>
                <a:ea typeface="微软雅黑" panose="020B0503020204020204" pitchFamily="34" charset="-122"/>
              </a:rPr>
              <a:t>为了应对</a:t>
            </a:r>
            <a:r>
              <a:rPr lang="zh-CN" altLang="en-US" sz="2400" dirty="0">
                <a:solidFill>
                  <a:schemeClr val="bg1"/>
                </a:solidFill>
                <a:latin typeface="微软雅黑" panose="020B0503020204020204" pitchFamily="34" charset="-122"/>
                <a:ea typeface="微软雅黑" panose="020B0503020204020204" pitchFamily="34" charset="-122"/>
              </a:rPr>
              <a:t>日益激烈的市场竞争和</a:t>
            </a:r>
            <a:r>
              <a:rPr lang="zh-CN" altLang="en-US" sz="2400" b="1" dirty="0">
                <a:solidFill>
                  <a:srgbClr val="FF0000"/>
                </a:solidFill>
                <a:latin typeface="微软雅黑" panose="020B0503020204020204" pitchFamily="34" charset="-122"/>
                <a:ea typeface="微软雅黑" panose="020B0503020204020204" pitchFamily="34" charset="-122"/>
              </a:rPr>
              <a:t>多品种小批量</a:t>
            </a:r>
            <a:r>
              <a:rPr lang="zh-CN" altLang="en-US" sz="2400" dirty="0">
                <a:solidFill>
                  <a:schemeClr val="bg1"/>
                </a:solidFill>
                <a:latin typeface="微软雅黑" panose="020B0503020204020204" pitchFamily="34" charset="-122"/>
                <a:ea typeface="微软雅黑" panose="020B0503020204020204" pitchFamily="34" charset="-122"/>
              </a:rPr>
              <a:t>的客户需求，冷轧生产逐渐转变为以市场为导向</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按合同组织生产</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交货期要求更加准确。既要实行多品种、小批量生产，又要进一步发挥机组产能，降低生产成本，提高产品质量。这一切都对冷轧生产管理提出了更高要求。</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3621767"/>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2429" y="78800"/>
            <a:ext cx="5181602" cy="523220"/>
            <a:chOff x="-2" y="1024232"/>
            <a:chExt cx="6096002"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5650027" cy="523220"/>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选题背景及意义</a:t>
              </a:r>
            </a:p>
          </p:txBody>
        </p:sp>
      </p:grpSp>
      <p:grpSp>
        <p:nvGrpSpPr>
          <p:cNvPr id="56" name="组合 55">
            <a:extLst>
              <a:ext uri="{FF2B5EF4-FFF2-40B4-BE49-F238E27FC236}">
                <a16:creationId xmlns:a16="http://schemas.microsoft.com/office/drawing/2014/main" id="{8ADFB6F6-9CF0-4F2B-A9C5-12F3DD03BD74}"/>
              </a:ext>
            </a:extLst>
          </p:cNvPr>
          <p:cNvGrpSpPr/>
          <p:nvPr/>
        </p:nvGrpSpPr>
        <p:grpSpPr>
          <a:xfrm>
            <a:off x="291561" y="674846"/>
            <a:ext cx="5958850" cy="581057"/>
            <a:chOff x="337175" y="1658838"/>
            <a:chExt cx="5958850" cy="581057"/>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4" y="1658838"/>
              <a:ext cx="5815981" cy="581057"/>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实际冷轧生产过程中的问题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5" name="图片 4">
            <a:extLst>
              <a:ext uri="{FF2B5EF4-FFF2-40B4-BE49-F238E27FC236}">
                <a16:creationId xmlns:a16="http://schemas.microsoft.com/office/drawing/2014/main" id="{449DD48B-5429-4FB4-8050-0A5520607E41}"/>
              </a:ext>
            </a:extLst>
          </p:cNvPr>
          <p:cNvPicPr>
            <a:picLocks noChangeAspect="1"/>
          </p:cNvPicPr>
          <p:nvPr/>
        </p:nvPicPr>
        <p:blipFill>
          <a:blip r:embed="rId3"/>
          <a:stretch>
            <a:fillRect/>
          </a:stretch>
        </p:blipFill>
        <p:spPr>
          <a:xfrm>
            <a:off x="2154090" y="965374"/>
            <a:ext cx="6318397" cy="5049430"/>
          </a:xfrm>
          <a:prstGeom prst="rect">
            <a:avLst/>
          </a:prstGeom>
        </p:spPr>
      </p:pic>
    </p:spTree>
    <p:extLst>
      <p:ext uri="{BB962C8B-B14F-4D97-AF65-F5344CB8AC3E}">
        <p14:creationId xmlns:p14="http://schemas.microsoft.com/office/powerpoint/2010/main" val="499411919"/>
      </p:ext>
    </p:extLst>
  </p:cSld>
  <p:clrMapOvr>
    <a:masterClrMapping/>
  </p:clrMapOvr>
  <mc:AlternateContent xmlns:mc="http://schemas.openxmlformats.org/markup-compatibility/2006" xmlns:p14="http://schemas.microsoft.com/office/powerpoint/2010/main">
    <mc:Choice Requires="p14">
      <p:transition p14:dur="0" advTm="52962"/>
    </mc:Choice>
    <mc:Fallback xmlns="">
      <p:transition advTm="5296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682.789"/>
  <p:tag name="ORIGINALWIDTH" val="4287.214"/>
  <p:tag name="LATEXADDIN" val="\documentclass{article}&#10;\usepackage{amsmath}&#10;\pagestyle{empty}&#10;\begin{document}&#10;\section{parameters}&#10;$c_{ij}$: adjacent costs of order $i$ and order $j$.\\&#10;$p_i$: processing time of order $i$.\\&#10;$d_i$: due time pf order $i$.\\&#10;$q_i$: weight or length of order $i$\\&#10;$Q_k$: capacity of batch $k$.&#10;&#10;\section{decision variables}&#10;$x_{ijk}$: order $i$ and order $j$ in batch $k$.\\&#10;$s_i$: start time of order i.&#10;&#10;\section{model}&#10;\begin{align}&#10;    min \quad&#10;    &amp;\sum_{i,j,k} x_{ijk}c_{ij} &#10;    &amp;&amp;\forall i,j \in I, k \in K\\&#10;    &amp;\sum_{i}q_{i}(d_i - s_i)&#10;    &amp;&amp;\forall i \in I\\&#10;    s.t.\quad&#10;    &amp;\sum_{j} x_{0jk} = 1 &#10;    &amp;&amp;\forall j \in I\\&#10;    &amp;\sum_{i} x_{ihk} - \sum_{j} x_{hjk} = 0&#10;    &amp;&amp;\forall i,j,h \in I, k \in K\\&#10;    &amp;\sum_{i} x_{i,|I|+1,k} = 1 &#10;    &amp;&amp;\forall i \in I, k \in K\\&#10;    &amp;\sum_{j,k} x_{ijk} = 1 &#10;    &amp;&amp;\forall i,j \in I, k \in K\\&#10;    &amp;s_i + p_i - M(1 - x_{ijk}) \leq s_j&#10;    &amp;&amp;\forall i,j \in I, k \in K\\&#10;    &amp;d_i - s_i - p_i \geq 0&#10;    &amp;&amp;\forall i \in I\\&#10;    &amp;\sum_{i,j} x_{ijk}q_i \leq Q_{k}&#10;    &amp;&amp;\forall i,j \in I, k \in K\\&#10;    &amp;s_i \geq 0 \\&#10;    &amp;x_{ijk} \in \{0,1\}&#10;\end{align}&#10;&#10;&#10;&#10;\end{document}"/>
  <p:tag name="IGUANATEXSIZE" val="20"/>
  <p:tag name="IGUANATEXCURSOR" val="1107"/>
  <p:tag name="TRANSPARENCY" val="True"/>
  <p:tag name="FILENAME" val=""/>
  <p:tag name="LATEXENGINEID" val="0"/>
  <p:tag name="TEMPFOLDER" val=".\.\"/>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841.02"/>
  <p:tag name="ORIGINALWIDTH" val="2241.47"/>
  <p:tag name="LATEXADDIN" val="\documentclass{article}&#10;\usepackage{amsmath}&#10;\pagestyle{empty}&#10;\begin{document}&#10;&#10;\section{parameters}&#10;$c_{ij}$: adjacent costs of order $i$ and order $j$.\\&#10;$p_i$: processing time of order $i$.\\&#10;$d_i$: due time pf order $i$.\\&#10;$q_i$: weight or length of order $i$\\&#10;$Q_k$: capacity of batch $k$.&#10;&#10;\section{decision variables}&#10;$x_{ijk}$: order $i$ and order $j$ in batch $k$.\\&#10;$s_i$: start time of order $i$.&#10;&#10;&#10;\end{document}"/>
  <p:tag name="IGUANATEXSIZE" val="20"/>
  <p:tag name="IGUANATEXCURSOR" val="409"/>
  <p:tag name="TRANSPARENCY" val="True"/>
  <p:tag name="FILENAME" val=""/>
  <p:tag name="LATEXENGINEID" val="0"/>
  <p:tag name="TEMPFOLDER" val=".\.\"/>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自定义 78">
      <a:dk1>
        <a:srgbClr val="191919"/>
      </a:dk1>
      <a:lt1>
        <a:sysClr val="window" lastClr="FFFFFF"/>
      </a:lt1>
      <a:dk2>
        <a:srgbClr val="EFEFEF"/>
      </a:dk2>
      <a:lt2>
        <a:srgbClr val="2D2D2D"/>
      </a:lt2>
      <a:accent1>
        <a:srgbClr val="104D7E"/>
      </a:accent1>
      <a:accent2>
        <a:srgbClr val="26CCC5"/>
      </a:accent2>
      <a:accent3>
        <a:srgbClr val="1B8DA8"/>
      </a:accent3>
      <a:accent4>
        <a:srgbClr val="104E87"/>
      </a:accent4>
      <a:accent5>
        <a:srgbClr val="4BACC6"/>
      </a:accent5>
      <a:accent6>
        <a:srgbClr val="808684"/>
      </a:accent6>
      <a:hlink>
        <a:srgbClr val="808080"/>
      </a:hlink>
      <a:folHlink>
        <a:srgbClr val="800080"/>
      </a:folHlink>
    </a:clrScheme>
    <a:fontScheme name="自定义 24">
      <a:majorFont>
        <a:latin typeface="Times New Roman"/>
        <a:ea typeface="思源黑体 CN Medium"/>
        <a:cs typeface=""/>
      </a:majorFont>
      <a:minorFont>
        <a:latin typeface="Times New Roman"/>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79499</TotalTime>
  <Words>2468</Words>
  <Application>Microsoft Office PowerPoint</Application>
  <PresentationFormat>宽屏</PresentationFormat>
  <Paragraphs>293</Paragraphs>
  <Slides>29</Slides>
  <Notes>27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Consolas-BoldItalic</vt:lpstr>
      <vt:lpstr>Lantinghei SC Demibold</vt:lpstr>
      <vt:lpstr>Menlo-BoldItalic</vt:lpstr>
      <vt:lpstr>PingFang SC</vt:lpstr>
      <vt:lpstr>等线</vt:lpstr>
      <vt:lpstr>KaiTi</vt:lpstr>
      <vt:lpstr>思源黑体 CN Heavy</vt:lpstr>
      <vt:lpstr>思源黑体 CN Medium</vt:lpstr>
      <vt:lpstr>思源黑体 CN Normal</vt:lpstr>
      <vt:lpstr>微软雅黑</vt: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孝青 刘</cp:lastModifiedBy>
  <cp:revision>1507</cp:revision>
  <cp:lastPrinted>2020-09-21T02:20:53Z</cp:lastPrinted>
  <dcterms:created xsi:type="dcterms:W3CDTF">2010-04-12T23:12:02Z</dcterms:created>
  <dcterms:modified xsi:type="dcterms:W3CDTF">2024-11-05T12:47:10Z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